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7" r:id="rId5"/>
    <p:sldId id="260" r:id="rId6"/>
    <p:sldId id="293" r:id="rId7"/>
    <p:sldId id="263" r:id="rId8"/>
    <p:sldId id="266" r:id="rId9"/>
    <p:sldId id="267" r:id="rId10"/>
    <p:sldId id="291" r:id="rId11"/>
    <p:sldId id="284" r:id="rId12"/>
    <p:sldId id="281" r:id="rId13"/>
    <p:sldId id="282" r:id="rId14"/>
    <p:sldId id="294" r:id="rId15"/>
    <p:sldId id="287" r:id="rId16"/>
    <p:sldId id="283" r:id="rId17"/>
    <p:sldId id="295" r:id="rId18"/>
    <p:sldId id="290" r:id="rId19"/>
    <p:sldId id="289" r:id="rId20"/>
    <p:sldId id="273" r:id="rId21"/>
    <p:sldId id="265" r:id="rId22"/>
    <p:sldId id="296" r:id="rId23"/>
    <p:sldId id="285" r:id="rId24"/>
    <p:sldId id="269" r:id="rId25"/>
    <p:sldId id="280" r:id="rId26"/>
    <p:sldId id="268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ykänen Liisa" initials="NL" lastIdx="1" clrIdx="0">
    <p:extLst>
      <p:ext uri="{19B8F6BF-5375-455C-9EA6-DF929625EA0E}">
        <p15:presenceInfo xmlns:p15="http://schemas.microsoft.com/office/powerpoint/2012/main" userId="S::liisa.nykanen@hel.fi::0d864a7a-f45b-45d4-9dc1-6634abf3dd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158EAB"/>
    <a:srgbClr val="FFCC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D6DAD-3107-4639-91EF-14666AA638FA}" v="537" dt="2022-02-08T19:35:54.192"/>
    <p1510:client id="{08023DFB-B9C0-4C4F-BC72-E0905949EE10}" v="521" dt="2022-02-08T09:59:51.906"/>
    <p1510:client id="{11D2A9C8-0062-7623-4371-3489EB6FBDA4}" v="25" dt="2022-02-15T12:21:15.106"/>
    <p1510:client id="{15CD43A9-ABBA-4767-B08F-7002F5159BAA}" v="118" dt="2022-01-28T06:00:38.075"/>
    <p1510:client id="{17A3A3C7-15BA-43A4-AFCF-EA59F6B9D35C}" v="26" dt="2022-02-09T23:55:33.981"/>
    <p1510:client id="{288F6448-4B7E-4091-9759-B5451E0C3129}" v="1642" dt="2022-02-09T06:50:11.603"/>
    <p1510:client id="{2C395A3E-76F5-48C7-9149-094A25C43940}" v="269" dt="2022-02-07T12:43:42.836"/>
    <p1510:client id="{2D918112-20B4-43DC-BF8A-75DFA7D7AB3A}" v="948" dt="2022-02-08T15:15:22.702"/>
    <p1510:client id="{2DDD7851-921C-414A-A877-C46FBFF153BC}" v="11" dt="2022-02-08T20:35:51.209"/>
    <p1510:client id="{30DA0A4C-4957-4EEC-9602-865A6AA5D044}" v="904" dt="2020-02-18T10:50:18.704"/>
    <p1510:client id="{3572F30F-7B06-4A3B-A862-75E69E6BAFCD}" v="46" dt="2022-02-10T15:11:51.655"/>
    <p1510:client id="{3B726615-CCC6-4CEE-BAE5-74A497F6ABDE}" v="69" dt="2022-01-27T13:06:28.687"/>
    <p1510:client id="{44F81559-B419-4C06-9F09-009A2901BC34}" v="22" dt="2022-01-27T15:10:55.034"/>
    <p1510:client id="{4E25B27C-1069-41B3-AFD8-1F451EE29C74}" v="1" dt="2022-02-09T08:10:21.713"/>
    <p1510:client id="{5251B555-65D4-499B-8D26-C528E33D4E1E}" v="18" dt="2021-11-03T09:18:29.938"/>
    <p1510:client id="{56D0151A-FAD8-45EC-9E2A-B66F4E28187E}" v="117" dt="2022-02-08T20:49:18.747"/>
    <p1510:client id="{58C7CF26-2580-48AE-95A6-B8C34325BE70}" v="121" dt="2022-02-04T09:54:46.874"/>
    <p1510:client id="{64932693-798E-49A5-A4C6-BB46D16B700B}" v="348" dt="2022-02-09T07:57:26.279"/>
    <p1510:client id="{6E16346D-86E8-473C-9D3E-02EA688A290F}" v="55" dt="2022-02-10T15:56:44.605"/>
    <p1510:client id="{7B8CB1E4-A6DA-4BA9-B5B9-D037B3532569}" v="2" dt="2022-02-08T12:14:04.029"/>
    <p1510:client id="{8ABB8E6C-62D1-46C3-901D-3501003D0C8D}" v="104" dt="2022-02-04T06:37:12.912"/>
    <p1510:client id="{8D44A0D9-631A-4FBA-962E-1864648509FD}" v="418" dt="2022-02-02T13:36:47.706"/>
    <p1510:client id="{8D939AB1-B519-4639-BED5-81B6F359DEB3}" v="91" dt="2022-01-27T15:00:24.018"/>
    <p1510:client id="{93665641-010C-417B-B0F6-937D32B09C7F}" v="1" dt="2022-01-27T10:23:22.259"/>
    <p1510:client id="{94DE0778-6887-4CBA-B355-7A9DF863585C}" v="877" dt="2022-02-08T13:11:33.028"/>
    <p1510:client id="{9A550185-0B02-47BC-B780-A85EA8C0837A}" v="791" dt="2022-02-02T13:40:46.588"/>
    <p1510:client id="{9F9642B3-36C5-4644-B10E-535AA5510306}" v="14" dt="2022-02-08T13:34:00.371"/>
    <p1510:client id="{A0A5535F-167C-4A51-AD56-CD70935EA0A2}" v="90" dt="2022-01-27T14:37:53.435"/>
    <p1510:client id="{A4227EE6-8D19-42FC-AB38-35A4BE7BAC17}" v="298" dt="2022-01-28T08:00:02.605"/>
    <p1510:client id="{A6830FAC-2722-4B07-A83C-C3D9455B3407}" v="8" dt="2020-02-18T10:22:38.196"/>
    <p1510:client id="{AB4A5A5F-C5C2-4148-8B03-1C13CB49FA10}" v="251" dt="2022-02-08T15:45:05.224"/>
    <p1510:client id="{B52F99D5-DCD0-4373-848C-0F9953A0EDBB}" v="52" dt="2022-01-28T08:01:42.090"/>
    <p1510:client id="{D271077B-2E8F-4175-B914-0FDDD62F8713}" v="3" dt="2021-08-19T13:38:27.216"/>
    <p1510:client id="{E43F694C-85A2-4C11-82F9-1DB29D17CA62}" v="483" dt="2022-01-28T08:37:26.286"/>
    <p1510:client id="{F07FF94E-C976-4E93-98C8-4CF7B6181835}" v="657" dt="2022-02-08T20:33:15.351"/>
    <p1510:client id="{F752D99B-5E5E-4D65-830E-3686A1A28832}" v="254" dt="2022-02-04T10:17:41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5FC48-6DF2-42B9-A443-D3C4AF389AA2}" type="doc">
      <dgm:prSet loTypeId="urn:microsoft.com/office/officeart/2005/8/layout/hProcess7#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82D86ED3-5C10-4145-96E4-7126DB400698}">
      <dgm:prSet phldrT="[Teksti]" phldr="0"/>
      <dgm:spPr/>
      <dgm:t>
        <a:bodyPr/>
        <a:lstStyle/>
        <a:p>
          <a:r>
            <a:rPr lang="fi-FI" b="0" u="sng">
              <a:latin typeface="Calibri Light" panose="020F0302020204030204"/>
            </a:rPr>
            <a:t>Opettaja</a:t>
          </a:r>
          <a:endParaRPr lang="fi-FI" b="0" u="sng"/>
        </a:p>
      </dgm:t>
    </dgm:pt>
    <dgm:pt modelId="{E167B7EE-78C6-4B29-AE86-5C74E2653519}" type="parTrans" cxnId="{961C4B07-3D40-464E-996A-45A5AF5A90E9}">
      <dgm:prSet/>
      <dgm:spPr/>
      <dgm:t>
        <a:bodyPr/>
        <a:lstStyle/>
        <a:p>
          <a:endParaRPr lang="fi-FI"/>
        </a:p>
      </dgm:t>
    </dgm:pt>
    <dgm:pt modelId="{3B111410-ED78-40CB-B0E8-FDED018D54CA}" type="sibTrans" cxnId="{961C4B07-3D40-464E-996A-45A5AF5A90E9}">
      <dgm:prSet/>
      <dgm:spPr/>
      <dgm:t>
        <a:bodyPr/>
        <a:lstStyle/>
        <a:p>
          <a:endParaRPr lang="fi-FI"/>
        </a:p>
      </dgm:t>
    </dgm:pt>
    <dgm:pt modelId="{8D6F75F1-9DA9-4589-AFC7-965DA141E12F}">
      <dgm:prSet phldrT="[Teksti]"/>
      <dgm:spPr/>
      <dgm:t>
        <a:bodyPr/>
        <a:lstStyle/>
        <a:p>
          <a:pPr rtl="0"/>
          <a:r>
            <a:rPr lang="fi-FI" b="1" u="sng">
              <a:latin typeface="Calibri Light" panose="020F0302020204030204"/>
            </a:rPr>
            <a:t>Intro luokassa = Hukkaputki*</a:t>
          </a:r>
        </a:p>
      </dgm:t>
    </dgm:pt>
    <dgm:pt modelId="{462BCDDE-B907-4B8E-AD73-986B89E3A7A9}" type="parTrans" cxnId="{7AD01F76-031A-4690-A4B5-4E2A340DA077}">
      <dgm:prSet/>
      <dgm:spPr/>
      <dgm:t>
        <a:bodyPr/>
        <a:lstStyle/>
        <a:p>
          <a:endParaRPr lang="fi-FI"/>
        </a:p>
      </dgm:t>
    </dgm:pt>
    <dgm:pt modelId="{4718823C-6DFD-4EF7-A611-7A556038E037}" type="sibTrans" cxnId="{7AD01F76-031A-4690-A4B5-4E2A340DA077}">
      <dgm:prSet/>
      <dgm:spPr/>
      <dgm:t>
        <a:bodyPr/>
        <a:lstStyle/>
        <a:p>
          <a:endParaRPr lang="fi-FI"/>
        </a:p>
      </dgm:t>
    </dgm:pt>
    <dgm:pt modelId="{3FE60E66-8318-470D-ABE4-B28AA25E624A}">
      <dgm:prSet phldrT="[Teksti]" phldr="0"/>
      <dgm:spPr/>
      <dgm:t>
        <a:bodyPr/>
        <a:lstStyle/>
        <a:p>
          <a:pPr rtl="0"/>
          <a:r>
            <a:rPr lang="fi-FI" u="sng">
              <a:latin typeface="Calibri Light" panose="020F0302020204030204"/>
            </a:rPr>
            <a:t>Ohjaaja &amp; apuohjaaja</a:t>
          </a:r>
          <a:endParaRPr lang="fi-FI" u="sng"/>
        </a:p>
      </dgm:t>
    </dgm:pt>
    <dgm:pt modelId="{667AD626-ABAE-405F-B07E-2AFFF7BE4123}" type="parTrans" cxnId="{035952CF-2904-47FE-8780-62888F442EBD}">
      <dgm:prSet/>
      <dgm:spPr/>
      <dgm:t>
        <a:bodyPr/>
        <a:lstStyle/>
        <a:p>
          <a:endParaRPr lang="fi-FI"/>
        </a:p>
      </dgm:t>
    </dgm:pt>
    <dgm:pt modelId="{5540BE1A-12BF-4078-B5A5-DFB47E04AEEB}" type="sibTrans" cxnId="{035952CF-2904-47FE-8780-62888F442EBD}">
      <dgm:prSet/>
      <dgm:spPr/>
      <dgm:t>
        <a:bodyPr/>
        <a:lstStyle/>
        <a:p>
          <a:endParaRPr lang="fi-FI"/>
        </a:p>
      </dgm:t>
    </dgm:pt>
    <dgm:pt modelId="{7B12C1C9-C6DB-4DD8-BA3F-7AD7B2832AA0}">
      <dgm:prSet phldrT="[Teksti]" phldr="0"/>
      <dgm:spPr/>
      <dgm:t>
        <a:bodyPr/>
        <a:lstStyle/>
        <a:p>
          <a:pPr rtl="0"/>
          <a:r>
            <a:rPr lang="fi-FI" b="1" u="sng">
              <a:latin typeface="Calibri Light" panose="020F0302020204030204"/>
            </a:rPr>
            <a:t>Valintojen stoori –tunti</a:t>
          </a:r>
        </a:p>
      </dgm:t>
    </dgm:pt>
    <dgm:pt modelId="{DED825CB-AD03-4056-B19D-6C6D1F14B321}" type="parTrans" cxnId="{EF452449-9E2C-4509-9EB7-E322497258EE}">
      <dgm:prSet/>
      <dgm:spPr/>
      <dgm:t>
        <a:bodyPr/>
        <a:lstStyle/>
        <a:p>
          <a:endParaRPr lang="fi-FI"/>
        </a:p>
      </dgm:t>
    </dgm:pt>
    <dgm:pt modelId="{E0A32520-A1FC-43F0-A033-004081878EAB}" type="sibTrans" cxnId="{EF452449-9E2C-4509-9EB7-E322497258EE}">
      <dgm:prSet/>
      <dgm:spPr/>
      <dgm:t>
        <a:bodyPr/>
        <a:lstStyle/>
        <a:p>
          <a:endParaRPr lang="fi-FI"/>
        </a:p>
      </dgm:t>
    </dgm:pt>
    <dgm:pt modelId="{3E83203C-E439-4EB0-BD7D-62E578A6E386}">
      <dgm:prSet phldrT="[Teksti]" phldr="0"/>
      <dgm:spPr/>
      <dgm:t>
        <a:bodyPr/>
        <a:lstStyle/>
        <a:p>
          <a:pPr rtl="0"/>
          <a:r>
            <a:rPr lang="fi-FI" u="sng">
              <a:latin typeface="Calibri Light" panose="020F0302020204030204"/>
            </a:rPr>
            <a:t>Opettaja</a:t>
          </a:r>
          <a:endParaRPr lang="fi-FI" u="sng"/>
        </a:p>
      </dgm:t>
    </dgm:pt>
    <dgm:pt modelId="{5C231764-E7F5-4F00-9A65-76A41ED1CF54}" type="parTrans" cxnId="{402C8EC0-8DE2-4E59-8B0B-F48BE4C7B9F2}">
      <dgm:prSet/>
      <dgm:spPr/>
      <dgm:t>
        <a:bodyPr/>
        <a:lstStyle/>
        <a:p>
          <a:endParaRPr lang="fi-FI"/>
        </a:p>
      </dgm:t>
    </dgm:pt>
    <dgm:pt modelId="{2D1B9950-0B44-43BF-9964-36CB2DD75536}" type="sibTrans" cxnId="{402C8EC0-8DE2-4E59-8B0B-F48BE4C7B9F2}">
      <dgm:prSet/>
      <dgm:spPr/>
      <dgm:t>
        <a:bodyPr/>
        <a:lstStyle/>
        <a:p>
          <a:endParaRPr lang="fi-FI"/>
        </a:p>
      </dgm:t>
    </dgm:pt>
    <dgm:pt modelId="{390FCA27-A7EB-47AB-9FD2-FC847987C7C8}">
      <dgm:prSet phldrT="[Teksti]" phldr="0"/>
      <dgm:spPr/>
      <dgm:t>
        <a:bodyPr/>
        <a:lstStyle/>
        <a:p>
          <a:pPr rtl="0"/>
          <a:r>
            <a:rPr lang="fi-FI" b="1" u="sng">
              <a:latin typeface="Calibri Light" panose="020F0302020204030204"/>
            </a:rPr>
            <a:t>Jatkotyöstö luokassa</a:t>
          </a:r>
          <a:endParaRPr lang="fi-FI" b="1" u="sng"/>
        </a:p>
      </dgm:t>
    </dgm:pt>
    <dgm:pt modelId="{33A7841F-FA4A-44EA-8DDF-22CA4D1DDEC1}" type="parTrans" cxnId="{0E403240-8D89-4B3E-BABD-874B2467F4C7}">
      <dgm:prSet/>
      <dgm:spPr/>
      <dgm:t>
        <a:bodyPr/>
        <a:lstStyle/>
        <a:p>
          <a:endParaRPr lang="fi-FI"/>
        </a:p>
      </dgm:t>
    </dgm:pt>
    <dgm:pt modelId="{8C3EAE8B-1379-4318-AAD9-22216E0F0C0D}" type="sibTrans" cxnId="{0E403240-8D89-4B3E-BABD-874B2467F4C7}">
      <dgm:prSet/>
      <dgm:spPr/>
      <dgm:t>
        <a:bodyPr/>
        <a:lstStyle/>
        <a:p>
          <a:endParaRPr lang="fi-FI"/>
        </a:p>
      </dgm:t>
    </dgm:pt>
    <dgm:pt modelId="{DA683728-2F58-47FA-83D0-D1DE2D5778ED}">
      <dgm:prSet phldr="0"/>
      <dgm:spPr/>
      <dgm:t>
        <a:bodyPr/>
        <a:lstStyle/>
        <a:p>
          <a:pPr rtl="0"/>
          <a:r>
            <a:rPr lang="fi-FI">
              <a:latin typeface="Calibri Light" panose="020F0302020204030204"/>
            </a:rPr>
            <a:t>turvataidot</a:t>
          </a:r>
        </a:p>
      </dgm:t>
    </dgm:pt>
    <dgm:pt modelId="{B1A41BEA-D769-407B-989D-E4E548B41233}" type="parTrans" cxnId="{1A51CC3A-9605-4917-9C6D-BF0474E64F52}">
      <dgm:prSet/>
      <dgm:spPr/>
      <dgm:t>
        <a:bodyPr/>
        <a:lstStyle/>
        <a:p>
          <a:endParaRPr lang="fi-FI"/>
        </a:p>
      </dgm:t>
    </dgm:pt>
    <dgm:pt modelId="{488D297B-3DF6-4884-846E-4A513257F931}" type="sibTrans" cxnId="{1A51CC3A-9605-4917-9C6D-BF0474E64F52}">
      <dgm:prSet/>
      <dgm:spPr/>
      <dgm:t>
        <a:bodyPr/>
        <a:lstStyle/>
        <a:p>
          <a:endParaRPr lang="fi-FI"/>
        </a:p>
      </dgm:t>
    </dgm:pt>
    <dgm:pt modelId="{8C219559-55B9-4305-8FF4-9427C0E02C4A}">
      <dgm:prSet phldr="0"/>
      <dgm:spPr/>
      <dgm:t>
        <a:bodyPr/>
        <a:lstStyle/>
        <a:p>
          <a:r>
            <a:rPr lang="fi-FI">
              <a:latin typeface="Calibri Light" panose="020F0302020204030204"/>
            </a:rPr>
            <a:t>tunnetaidot</a:t>
          </a:r>
          <a:endParaRPr lang="fi-FI"/>
        </a:p>
      </dgm:t>
    </dgm:pt>
    <dgm:pt modelId="{CB1BF915-4CFC-4859-98BF-264AC4DA7599}" type="parTrans" cxnId="{CF5BEB6F-BAE0-46D8-9B7C-654CE7660702}">
      <dgm:prSet/>
      <dgm:spPr/>
      <dgm:t>
        <a:bodyPr/>
        <a:lstStyle/>
        <a:p>
          <a:endParaRPr lang="fi-FI"/>
        </a:p>
      </dgm:t>
    </dgm:pt>
    <dgm:pt modelId="{566C131D-DAE6-49CC-8D4E-36107668FAD9}" type="sibTrans" cxnId="{CF5BEB6F-BAE0-46D8-9B7C-654CE7660702}">
      <dgm:prSet/>
      <dgm:spPr/>
      <dgm:t>
        <a:bodyPr/>
        <a:lstStyle/>
        <a:p>
          <a:endParaRPr lang="fi-FI"/>
        </a:p>
      </dgm:t>
    </dgm:pt>
    <dgm:pt modelId="{24C30EE1-74DD-4C2D-9194-4E6ADB312C3C}">
      <dgm:prSet phldr="0"/>
      <dgm:spPr/>
      <dgm:t>
        <a:bodyPr/>
        <a:lstStyle/>
        <a:p>
          <a:r>
            <a:rPr lang="fi-FI">
              <a:latin typeface="Calibri Light" panose="020F0302020204030204"/>
            </a:rPr>
            <a:t>nettikiusaaminen</a:t>
          </a:r>
          <a:endParaRPr lang="fi-FI"/>
        </a:p>
      </dgm:t>
    </dgm:pt>
    <dgm:pt modelId="{4C6F9F9A-E9DC-4F62-B5F4-5EB55DC72694}" type="parTrans" cxnId="{97916151-173F-410C-9691-B0D129BF701A}">
      <dgm:prSet/>
      <dgm:spPr/>
      <dgm:t>
        <a:bodyPr/>
        <a:lstStyle/>
        <a:p>
          <a:endParaRPr lang="fi-FI"/>
        </a:p>
      </dgm:t>
    </dgm:pt>
    <dgm:pt modelId="{C54622AB-2CB7-41F2-8CB0-C5FC27227E57}" type="sibTrans" cxnId="{97916151-173F-410C-9691-B0D129BF701A}">
      <dgm:prSet/>
      <dgm:spPr/>
      <dgm:t>
        <a:bodyPr/>
        <a:lstStyle/>
        <a:p>
          <a:endParaRPr lang="fi-FI"/>
        </a:p>
      </dgm:t>
    </dgm:pt>
    <dgm:pt modelId="{22317E56-1A4A-4005-9D6D-2D62F9A57BA5}">
      <dgm:prSet phldr="0"/>
      <dgm:spPr/>
      <dgm:t>
        <a:bodyPr/>
        <a:lstStyle/>
        <a:p>
          <a:pPr rtl="0"/>
          <a:r>
            <a:rPr lang="fi-FI">
              <a:latin typeface="Calibri Light" panose="020F0302020204030204"/>
            </a:rPr>
            <a:t>päihteet </a:t>
          </a:r>
        </a:p>
      </dgm:t>
    </dgm:pt>
    <dgm:pt modelId="{7CA47913-E206-40CA-8B68-D92B2A9C86C4}" type="parTrans" cxnId="{C1E13017-9556-464C-9E05-85763645C0ED}">
      <dgm:prSet/>
      <dgm:spPr/>
      <dgm:t>
        <a:bodyPr/>
        <a:lstStyle/>
        <a:p>
          <a:endParaRPr lang="fi-FI"/>
        </a:p>
      </dgm:t>
    </dgm:pt>
    <dgm:pt modelId="{436052C6-286D-4098-84E0-46B58E08059A}" type="sibTrans" cxnId="{C1E13017-9556-464C-9E05-85763645C0ED}">
      <dgm:prSet/>
      <dgm:spPr/>
      <dgm:t>
        <a:bodyPr/>
        <a:lstStyle/>
        <a:p>
          <a:endParaRPr lang="fi-FI"/>
        </a:p>
      </dgm:t>
    </dgm:pt>
    <dgm:pt modelId="{57E98CD7-4C6A-4AA1-8F49-257CF4DDA479}">
      <dgm:prSet phldr="0"/>
      <dgm:spPr/>
      <dgm:t>
        <a:bodyPr/>
        <a:lstStyle/>
        <a:p>
          <a:pPr rtl="0"/>
          <a:r>
            <a:rPr lang="fi-FI">
              <a:latin typeface="Calibri Light" panose="020F0302020204030204"/>
            </a:rPr>
            <a:t>valintojen merkitys</a:t>
          </a:r>
        </a:p>
      </dgm:t>
    </dgm:pt>
    <dgm:pt modelId="{30CFE1BB-7100-415E-AA2A-0D51565351CB}" type="parTrans" cxnId="{BD509E11-2C9C-43FE-BCE4-35B2A0F47D5D}">
      <dgm:prSet/>
      <dgm:spPr/>
      <dgm:t>
        <a:bodyPr/>
        <a:lstStyle/>
        <a:p>
          <a:endParaRPr lang="fi-FI"/>
        </a:p>
      </dgm:t>
    </dgm:pt>
    <dgm:pt modelId="{6FCD9848-BD38-4C50-9CE3-C18454B67448}" type="sibTrans" cxnId="{BD509E11-2C9C-43FE-BCE4-35B2A0F47D5D}">
      <dgm:prSet/>
      <dgm:spPr/>
      <dgm:t>
        <a:bodyPr/>
        <a:lstStyle/>
        <a:p>
          <a:endParaRPr lang="fi-FI"/>
        </a:p>
      </dgm:t>
    </dgm:pt>
    <dgm:pt modelId="{6571A356-FB42-48A5-9EF8-D92596D60CC5}">
      <dgm:prSet phldr="0"/>
      <dgm:spPr/>
      <dgm:t>
        <a:bodyPr/>
        <a:lstStyle/>
        <a:p>
          <a:r>
            <a:rPr lang="fi-FI">
              <a:latin typeface="Calibri Light" panose="020F0302020204030204"/>
            </a:rPr>
            <a:t>huoli ystävästä</a:t>
          </a:r>
          <a:endParaRPr lang="fi-FI"/>
        </a:p>
      </dgm:t>
    </dgm:pt>
    <dgm:pt modelId="{EDC36824-56A7-4943-9DED-8625EB211740}" type="parTrans" cxnId="{1B842938-B979-4BA6-B625-750EC41E2DB9}">
      <dgm:prSet/>
      <dgm:spPr/>
      <dgm:t>
        <a:bodyPr/>
        <a:lstStyle/>
        <a:p>
          <a:endParaRPr lang="fi-FI"/>
        </a:p>
      </dgm:t>
    </dgm:pt>
    <dgm:pt modelId="{F5C19220-4E92-4797-8DB0-08C53566C864}" type="sibTrans" cxnId="{1B842938-B979-4BA6-B625-750EC41E2DB9}">
      <dgm:prSet/>
      <dgm:spPr/>
      <dgm:t>
        <a:bodyPr/>
        <a:lstStyle/>
        <a:p>
          <a:endParaRPr lang="fi-FI"/>
        </a:p>
      </dgm:t>
    </dgm:pt>
    <dgm:pt modelId="{2F98BE72-66D9-43F2-8527-C471C575E7D7}">
      <dgm:prSet phldr="0"/>
      <dgm:spPr/>
      <dgm:t>
        <a:bodyPr/>
        <a:lstStyle/>
        <a:p>
          <a:pPr rtl="0"/>
          <a:r>
            <a:rPr lang="fi-FI" b="0" u="none">
              <a:latin typeface="Calibri Light" panose="020F0302020204030204"/>
            </a:rPr>
            <a:t> tunnetaidot</a:t>
          </a:r>
        </a:p>
      </dgm:t>
    </dgm:pt>
    <dgm:pt modelId="{9313A8A4-F083-4D1B-8837-70E4FE91D198}" type="parTrans" cxnId="{07B0FAE8-6F5F-46A4-9CE6-B3EF5505AB7B}">
      <dgm:prSet/>
      <dgm:spPr/>
      <dgm:t>
        <a:bodyPr/>
        <a:lstStyle/>
        <a:p>
          <a:endParaRPr lang="fi-FI"/>
        </a:p>
      </dgm:t>
    </dgm:pt>
    <dgm:pt modelId="{EFC4F583-CE35-45AC-85D0-5828437E4CE5}" type="sibTrans" cxnId="{07B0FAE8-6F5F-46A4-9CE6-B3EF5505AB7B}">
      <dgm:prSet/>
      <dgm:spPr/>
      <dgm:t>
        <a:bodyPr/>
        <a:lstStyle/>
        <a:p>
          <a:endParaRPr lang="fi-FI"/>
        </a:p>
      </dgm:t>
    </dgm:pt>
    <dgm:pt modelId="{0769A944-6E34-434B-8D0F-AE8F395A4F0D}">
      <dgm:prSet phldr="0"/>
      <dgm:spPr/>
      <dgm:t>
        <a:bodyPr/>
        <a:lstStyle/>
        <a:p>
          <a:pPr rtl="0"/>
          <a:r>
            <a:rPr lang="fi-FI" b="0" u="none">
              <a:latin typeface="Calibri Light" panose="020F0302020204030204"/>
            </a:rPr>
            <a:t> turvataidot</a:t>
          </a:r>
        </a:p>
      </dgm:t>
    </dgm:pt>
    <dgm:pt modelId="{50294806-A875-442D-B26B-02B8B0F83C8C}" type="parTrans" cxnId="{2FDE09C4-5EBB-426B-B0FA-4F00320C59C4}">
      <dgm:prSet/>
      <dgm:spPr/>
      <dgm:t>
        <a:bodyPr/>
        <a:lstStyle/>
        <a:p>
          <a:endParaRPr lang="fi-FI"/>
        </a:p>
      </dgm:t>
    </dgm:pt>
    <dgm:pt modelId="{4A37E7F5-DFA3-4ED1-B244-602F5AAA862B}" type="sibTrans" cxnId="{2FDE09C4-5EBB-426B-B0FA-4F00320C59C4}">
      <dgm:prSet/>
      <dgm:spPr/>
      <dgm:t>
        <a:bodyPr/>
        <a:lstStyle/>
        <a:p>
          <a:endParaRPr lang="fi-FI"/>
        </a:p>
      </dgm:t>
    </dgm:pt>
    <dgm:pt modelId="{02C40187-9555-4EB0-9469-51A85A129EFC}">
      <dgm:prSet phldr="0"/>
      <dgm:spPr/>
      <dgm:t>
        <a:bodyPr/>
        <a:lstStyle/>
        <a:p>
          <a:pPr rtl="0"/>
          <a:r>
            <a:rPr lang="fi-FI" b="0" u="none">
              <a:latin typeface="Calibri Light" panose="020F0302020204030204"/>
            </a:rPr>
            <a:t> päihteet</a:t>
          </a:r>
        </a:p>
      </dgm:t>
    </dgm:pt>
    <dgm:pt modelId="{E87D4772-CBA5-457D-9526-43C06D76E7D0}" type="parTrans" cxnId="{947EE8ED-D41E-43E8-A168-05B2B47AB553}">
      <dgm:prSet/>
      <dgm:spPr/>
      <dgm:t>
        <a:bodyPr/>
        <a:lstStyle/>
        <a:p>
          <a:endParaRPr lang="fi-FI"/>
        </a:p>
      </dgm:t>
    </dgm:pt>
    <dgm:pt modelId="{ED58E6D2-F293-478D-93E3-305FC7393A91}" type="sibTrans" cxnId="{947EE8ED-D41E-43E8-A168-05B2B47AB553}">
      <dgm:prSet/>
      <dgm:spPr/>
      <dgm:t>
        <a:bodyPr/>
        <a:lstStyle/>
        <a:p>
          <a:endParaRPr lang="fi-FI"/>
        </a:p>
      </dgm:t>
    </dgm:pt>
    <dgm:pt modelId="{0103532F-4D2C-4C43-88EA-DFDB48323E3F}">
      <dgm:prSet phldr="0"/>
      <dgm:spPr/>
      <dgm:t>
        <a:bodyPr/>
        <a:lstStyle/>
        <a:p>
          <a:pPr rtl="0"/>
          <a:r>
            <a:rPr lang="fi-FI" b="0" u="none">
              <a:latin typeface="Calibri Light" panose="020F0302020204030204"/>
            </a:rPr>
            <a:t> nettikiusaaminen</a:t>
          </a:r>
        </a:p>
      </dgm:t>
    </dgm:pt>
    <dgm:pt modelId="{0C2EE509-AA9B-4E1D-8F15-B33EA204F3A5}" type="parTrans" cxnId="{7761C958-A879-4270-8AE6-1D9299415F49}">
      <dgm:prSet/>
      <dgm:spPr/>
      <dgm:t>
        <a:bodyPr/>
        <a:lstStyle/>
        <a:p>
          <a:endParaRPr lang="fi-FI"/>
        </a:p>
      </dgm:t>
    </dgm:pt>
    <dgm:pt modelId="{D258099E-E349-4B04-AA46-14A3354C90D7}" type="sibTrans" cxnId="{7761C958-A879-4270-8AE6-1D9299415F49}">
      <dgm:prSet/>
      <dgm:spPr/>
      <dgm:t>
        <a:bodyPr/>
        <a:lstStyle/>
        <a:p>
          <a:endParaRPr lang="fi-FI"/>
        </a:p>
      </dgm:t>
    </dgm:pt>
    <dgm:pt modelId="{F978B4F2-3359-4393-A519-FC5F80F0B56E}">
      <dgm:prSet phldr="0"/>
      <dgm:spPr/>
      <dgm:t>
        <a:bodyPr/>
        <a:lstStyle/>
        <a:p>
          <a:r>
            <a:rPr lang="fi-FI" u="none">
              <a:latin typeface="Calibri Light" panose="020F0302020204030204"/>
            </a:rPr>
            <a:t>päihteet</a:t>
          </a:r>
        </a:p>
      </dgm:t>
    </dgm:pt>
    <dgm:pt modelId="{EC072563-1F7B-43C7-AC06-0BA1AB2AB9FF}" type="parTrans" cxnId="{8AA4FAF1-D41F-4470-9A84-EE144B743BFE}">
      <dgm:prSet/>
      <dgm:spPr/>
      <dgm:t>
        <a:bodyPr/>
        <a:lstStyle/>
        <a:p>
          <a:endParaRPr lang="fi-FI"/>
        </a:p>
      </dgm:t>
    </dgm:pt>
    <dgm:pt modelId="{38F3B3B7-FF3C-41AE-A607-E4413676D57A}" type="sibTrans" cxnId="{8AA4FAF1-D41F-4470-9A84-EE144B743BFE}">
      <dgm:prSet/>
      <dgm:spPr/>
      <dgm:t>
        <a:bodyPr/>
        <a:lstStyle/>
        <a:p>
          <a:endParaRPr lang="fi-FI"/>
        </a:p>
      </dgm:t>
    </dgm:pt>
    <dgm:pt modelId="{ED0BED48-DFE4-4BF8-88A5-FEB14EC474B5}">
      <dgm:prSet phldr="0"/>
      <dgm:spPr/>
      <dgm:t>
        <a:bodyPr/>
        <a:lstStyle/>
        <a:p>
          <a:pPr rtl="0"/>
          <a:r>
            <a:rPr lang="fi-FI" b="0" u="none">
              <a:latin typeface="Calibri Light"/>
            </a:rPr>
            <a:t> palautekysely</a:t>
          </a:r>
          <a:endParaRPr lang="fi-FI"/>
        </a:p>
      </dgm:t>
    </dgm:pt>
    <dgm:pt modelId="{AB23EBE0-542B-46DC-9464-C953CE353BD0}" type="parTrans" cxnId="{F832AFED-46CC-4DEE-A3AB-E737E5A6D142}">
      <dgm:prSet/>
      <dgm:spPr/>
      <dgm:t>
        <a:bodyPr/>
        <a:lstStyle/>
        <a:p>
          <a:endParaRPr lang="fi-FI"/>
        </a:p>
      </dgm:t>
    </dgm:pt>
    <dgm:pt modelId="{6943BE6F-288B-4E74-A86A-A63759C13980}" type="sibTrans" cxnId="{F832AFED-46CC-4DEE-A3AB-E737E5A6D142}">
      <dgm:prSet/>
      <dgm:spPr/>
      <dgm:t>
        <a:bodyPr/>
        <a:lstStyle/>
        <a:p>
          <a:endParaRPr lang="fi-FI"/>
        </a:p>
      </dgm:t>
    </dgm:pt>
    <dgm:pt modelId="{6DF89BDB-50DA-4AC1-ACF1-D9108FF9FD81}" type="pres">
      <dgm:prSet presAssocID="{3165FC48-6DF2-42B9-A443-D3C4AF389AA2}" presName="Name0" presStyleCnt="0">
        <dgm:presLayoutVars>
          <dgm:dir/>
          <dgm:animLvl val="lvl"/>
          <dgm:resizeHandles val="exact"/>
        </dgm:presLayoutVars>
      </dgm:prSet>
      <dgm:spPr/>
    </dgm:pt>
    <dgm:pt modelId="{22639C17-447E-4A1D-A332-3937B7FB4320}" type="pres">
      <dgm:prSet presAssocID="{82D86ED3-5C10-4145-96E4-7126DB400698}" presName="compositeNode" presStyleCnt="0">
        <dgm:presLayoutVars>
          <dgm:bulletEnabled val="1"/>
        </dgm:presLayoutVars>
      </dgm:prSet>
      <dgm:spPr/>
    </dgm:pt>
    <dgm:pt modelId="{2F823F70-E66B-401F-845D-644CD97F3373}" type="pres">
      <dgm:prSet presAssocID="{82D86ED3-5C10-4145-96E4-7126DB400698}" presName="bgRect" presStyleLbl="node1" presStyleIdx="0" presStyleCnt="3"/>
      <dgm:spPr/>
    </dgm:pt>
    <dgm:pt modelId="{727572DC-8E79-4201-9FF9-5A9E26AE73CB}" type="pres">
      <dgm:prSet presAssocID="{82D86ED3-5C10-4145-96E4-7126DB400698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435E0468-6C9F-46B9-A6D1-BE976EEBFB88}" type="pres">
      <dgm:prSet presAssocID="{82D86ED3-5C10-4145-96E4-7126DB400698}" presName="childNode" presStyleLbl="node1" presStyleIdx="0" presStyleCnt="3">
        <dgm:presLayoutVars>
          <dgm:bulletEnabled val="1"/>
        </dgm:presLayoutVars>
      </dgm:prSet>
      <dgm:spPr/>
    </dgm:pt>
    <dgm:pt modelId="{742488C8-0144-4AC1-B02A-ABB67CF91831}" type="pres">
      <dgm:prSet presAssocID="{3B111410-ED78-40CB-B0E8-FDED018D54CA}" presName="hSp" presStyleCnt="0"/>
      <dgm:spPr/>
    </dgm:pt>
    <dgm:pt modelId="{2EA1C063-7326-460B-8BCB-0DFC130898D7}" type="pres">
      <dgm:prSet presAssocID="{3B111410-ED78-40CB-B0E8-FDED018D54CA}" presName="vProcSp" presStyleCnt="0"/>
      <dgm:spPr/>
    </dgm:pt>
    <dgm:pt modelId="{8E6E08FC-6DD2-4D65-AED4-00882FB0B455}" type="pres">
      <dgm:prSet presAssocID="{3B111410-ED78-40CB-B0E8-FDED018D54CA}" presName="vSp1" presStyleCnt="0"/>
      <dgm:spPr/>
    </dgm:pt>
    <dgm:pt modelId="{86AD739F-3963-48A8-BD91-D3BEE73766F4}" type="pres">
      <dgm:prSet presAssocID="{3B111410-ED78-40CB-B0E8-FDED018D54CA}" presName="simulatedConn" presStyleLbl="solidFgAcc1" presStyleIdx="0" presStyleCnt="2"/>
      <dgm:spPr/>
    </dgm:pt>
    <dgm:pt modelId="{281879A7-E445-4C94-BD98-B0BEA4260BC4}" type="pres">
      <dgm:prSet presAssocID="{3B111410-ED78-40CB-B0E8-FDED018D54CA}" presName="vSp2" presStyleCnt="0"/>
      <dgm:spPr/>
    </dgm:pt>
    <dgm:pt modelId="{6BBE268E-3BC5-42CA-9FAD-609B6E747982}" type="pres">
      <dgm:prSet presAssocID="{3B111410-ED78-40CB-B0E8-FDED018D54CA}" presName="sibTrans" presStyleCnt="0"/>
      <dgm:spPr/>
    </dgm:pt>
    <dgm:pt modelId="{07AF4977-8841-4761-8BE9-C717B0735585}" type="pres">
      <dgm:prSet presAssocID="{3FE60E66-8318-470D-ABE4-B28AA25E624A}" presName="compositeNode" presStyleCnt="0">
        <dgm:presLayoutVars>
          <dgm:bulletEnabled val="1"/>
        </dgm:presLayoutVars>
      </dgm:prSet>
      <dgm:spPr/>
    </dgm:pt>
    <dgm:pt modelId="{A704B3CF-369C-42F3-A355-07604AA63BA8}" type="pres">
      <dgm:prSet presAssocID="{3FE60E66-8318-470D-ABE4-B28AA25E624A}" presName="bgRect" presStyleLbl="node1" presStyleIdx="1" presStyleCnt="3"/>
      <dgm:spPr/>
    </dgm:pt>
    <dgm:pt modelId="{38825D68-C14B-4CBE-B5C0-80BDEAEE5C5A}" type="pres">
      <dgm:prSet presAssocID="{3FE60E66-8318-470D-ABE4-B28AA25E624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A1493E0-7412-4A05-ABEC-6670E22BBAFE}" type="pres">
      <dgm:prSet presAssocID="{3FE60E66-8318-470D-ABE4-B28AA25E624A}" presName="childNode" presStyleLbl="node1" presStyleIdx="1" presStyleCnt="3">
        <dgm:presLayoutVars>
          <dgm:bulletEnabled val="1"/>
        </dgm:presLayoutVars>
      </dgm:prSet>
      <dgm:spPr/>
    </dgm:pt>
    <dgm:pt modelId="{C661562F-2783-49F6-AFAE-25D4A65CCD26}" type="pres">
      <dgm:prSet presAssocID="{5540BE1A-12BF-4078-B5A5-DFB47E04AEEB}" presName="hSp" presStyleCnt="0"/>
      <dgm:spPr/>
    </dgm:pt>
    <dgm:pt modelId="{E61E7203-B630-43D6-90C2-B369798D9698}" type="pres">
      <dgm:prSet presAssocID="{5540BE1A-12BF-4078-B5A5-DFB47E04AEEB}" presName="vProcSp" presStyleCnt="0"/>
      <dgm:spPr/>
    </dgm:pt>
    <dgm:pt modelId="{B3934B3E-94DE-4416-9144-A11BE2F621E7}" type="pres">
      <dgm:prSet presAssocID="{5540BE1A-12BF-4078-B5A5-DFB47E04AEEB}" presName="vSp1" presStyleCnt="0"/>
      <dgm:spPr/>
    </dgm:pt>
    <dgm:pt modelId="{617DFBBE-8C05-43FB-BD49-DE601BABA2BD}" type="pres">
      <dgm:prSet presAssocID="{5540BE1A-12BF-4078-B5A5-DFB47E04AEEB}" presName="simulatedConn" presStyleLbl="solidFgAcc1" presStyleIdx="1" presStyleCnt="2"/>
      <dgm:spPr/>
    </dgm:pt>
    <dgm:pt modelId="{0D94441A-7230-4D93-90F9-D301538A8A56}" type="pres">
      <dgm:prSet presAssocID="{5540BE1A-12BF-4078-B5A5-DFB47E04AEEB}" presName="vSp2" presStyleCnt="0"/>
      <dgm:spPr/>
    </dgm:pt>
    <dgm:pt modelId="{B380666A-B6D2-4E5A-A4A9-9FEFDBE7BE85}" type="pres">
      <dgm:prSet presAssocID="{5540BE1A-12BF-4078-B5A5-DFB47E04AEEB}" presName="sibTrans" presStyleCnt="0"/>
      <dgm:spPr/>
    </dgm:pt>
    <dgm:pt modelId="{722F2E4B-47D5-44DB-BB1A-9B4F823E9153}" type="pres">
      <dgm:prSet presAssocID="{3E83203C-E439-4EB0-BD7D-62E578A6E386}" presName="compositeNode" presStyleCnt="0">
        <dgm:presLayoutVars>
          <dgm:bulletEnabled val="1"/>
        </dgm:presLayoutVars>
      </dgm:prSet>
      <dgm:spPr/>
    </dgm:pt>
    <dgm:pt modelId="{A1BDA857-D908-46DD-88E0-F43FF9689815}" type="pres">
      <dgm:prSet presAssocID="{3E83203C-E439-4EB0-BD7D-62E578A6E386}" presName="bgRect" presStyleLbl="node1" presStyleIdx="2" presStyleCnt="3"/>
      <dgm:spPr/>
    </dgm:pt>
    <dgm:pt modelId="{B421415B-C1F3-40B3-ADEB-03DABA3FA821}" type="pres">
      <dgm:prSet presAssocID="{3E83203C-E439-4EB0-BD7D-62E578A6E38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03C2BC24-BE85-43F4-BF44-82D509F9F833}" type="pres">
      <dgm:prSet presAssocID="{3E83203C-E439-4EB0-BD7D-62E578A6E38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3982C07-1752-4606-A088-4EF158828512}" type="presOf" srcId="{57E98CD7-4C6A-4AA1-8F49-257CF4DDA479}" destId="{435E0468-6C9F-46B9-A6D1-BE976EEBFB88}" srcOrd="0" destOrd="2" presId="urn:microsoft.com/office/officeart/2005/8/layout/hProcess7#1"/>
    <dgm:cxn modelId="{961C4B07-3D40-464E-996A-45A5AF5A90E9}" srcId="{3165FC48-6DF2-42B9-A443-D3C4AF389AA2}" destId="{82D86ED3-5C10-4145-96E4-7126DB400698}" srcOrd="0" destOrd="0" parTransId="{E167B7EE-78C6-4B29-AE86-5C74E2653519}" sibTransId="{3B111410-ED78-40CB-B0E8-FDED018D54CA}"/>
    <dgm:cxn modelId="{BD509E11-2C9C-43FE-BCE4-35B2A0F47D5D}" srcId="{82D86ED3-5C10-4145-96E4-7126DB400698}" destId="{57E98CD7-4C6A-4AA1-8F49-257CF4DDA479}" srcOrd="2" destOrd="0" parTransId="{30CFE1BB-7100-415E-AA2A-0D51565351CB}" sibTransId="{6FCD9848-BD38-4C50-9CE3-C18454B67448}"/>
    <dgm:cxn modelId="{7F2D7B14-2A3E-428E-B9C6-F29FB17C3881}" type="presOf" srcId="{22317E56-1A4A-4005-9D6D-2D62F9A57BA5}" destId="{435E0468-6C9F-46B9-A6D1-BE976EEBFB88}" srcOrd="0" destOrd="1" presId="urn:microsoft.com/office/officeart/2005/8/layout/hProcess7#1"/>
    <dgm:cxn modelId="{C1E13017-9556-464C-9E05-85763645C0ED}" srcId="{82D86ED3-5C10-4145-96E4-7126DB400698}" destId="{22317E56-1A4A-4005-9D6D-2D62F9A57BA5}" srcOrd="1" destOrd="0" parTransId="{7CA47913-E206-40CA-8B68-D92B2A9C86C4}" sibTransId="{436052C6-286D-4098-84E0-46B58E08059A}"/>
    <dgm:cxn modelId="{2806411A-015C-478D-8444-32573387731F}" type="presOf" srcId="{6571A356-FB42-48A5-9EF8-D92596D60CC5}" destId="{435E0468-6C9F-46B9-A6D1-BE976EEBFB88}" srcOrd="0" destOrd="3" presId="urn:microsoft.com/office/officeart/2005/8/layout/hProcess7#1"/>
    <dgm:cxn modelId="{2464EF21-4EA0-468C-8E6E-A4348A4FDABD}" type="presOf" srcId="{390FCA27-A7EB-47AB-9FD2-FC847987C7C8}" destId="{03C2BC24-BE85-43F4-BF44-82D509F9F833}" srcOrd="0" destOrd="0" presId="urn:microsoft.com/office/officeart/2005/8/layout/hProcess7#1"/>
    <dgm:cxn modelId="{2153F634-0726-4507-9C8C-AAC28E60FF48}" type="presOf" srcId="{02C40187-9555-4EB0-9469-51A85A129EFC}" destId="{03C2BC24-BE85-43F4-BF44-82D509F9F833}" srcOrd="0" destOrd="3" presId="urn:microsoft.com/office/officeart/2005/8/layout/hProcess7#1"/>
    <dgm:cxn modelId="{1B842938-B979-4BA6-B625-750EC41E2DB9}" srcId="{82D86ED3-5C10-4145-96E4-7126DB400698}" destId="{6571A356-FB42-48A5-9EF8-D92596D60CC5}" srcOrd="3" destOrd="0" parTransId="{EDC36824-56A7-4943-9DED-8625EB211740}" sibTransId="{F5C19220-4E92-4797-8DB0-08C53566C864}"/>
    <dgm:cxn modelId="{1A51CC3A-9605-4917-9C6D-BF0474E64F52}" srcId="{3FE60E66-8318-470D-ABE4-B28AA25E624A}" destId="{DA683728-2F58-47FA-83D0-D1DE2D5778ED}" srcOrd="2" destOrd="0" parTransId="{B1A41BEA-D769-407B-989D-E4E548B41233}" sibTransId="{488D297B-3DF6-4884-846E-4A513257F931}"/>
    <dgm:cxn modelId="{0E403240-8D89-4B3E-BABD-874B2467F4C7}" srcId="{3E83203C-E439-4EB0-BD7D-62E578A6E386}" destId="{390FCA27-A7EB-47AB-9FD2-FC847987C7C8}" srcOrd="0" destOrd="0" parTransId="{33A7841F-FA4A-44EA-8DDF-22CA4D1DDEC1}" sibTransId="{8C3EAE8B-1379-4318-AAD9-22216E0F0C0D}"/>
    <dgm:cxn modelId="{87E3AB40-08D4-44C4-8B03-F3874DC23AEC}" type="presOf" srcId="{0769A944-6E34-434B-8D0F-AE8F395A4F0D}" destId="{03C2BC24-BE85-43F4-BF44-82D509F9F833}" srcOrd="0" destOrd="2" presId="urn:microsoft.com/office/officeart/2005/8/layout/hProcess7#1"/>
    <dgm:cxn modelId="{9B861C64-9E6A-4598-AFC3-C7C5E1291916}" type="presOf" srcId="{3FE60E66-8318-470D-ABE4-B28AA25E624A}" destId="{A704B3CF-369C-42F3-A355-07604AA63BA8}" srcOrd="0" destOrd="0" presId="urn:microsoft.com/office/officeart/2005/8/layout/hProcess7#1"/>
    <dgm:cxn modelId="{EF452449-9E2C-4509-9EB7-E322497258EE}" srcId="{3FE60E66-8318-470D-ABE4-B28AA25E624A}" destId="{7B12C1C9-C6DB-4DD8-BA3F-7AD7B2832AA0}" srcOrd="0" destOrd="0" parTransId="{DED825CB-AD03-4056-B19D-6C6D1F14B321}" sibTransId="{E0A32520-A1FC-43F0-A033-004081878EAB}"/>
    <dgm:cxn modelId="{5969D849-370F-47F9-A061-C3F925EE2A19}" type="presOf" srcId="{F978B4F2-3359-4393-A519-FC5F80F0B56E}" destId="{EA1493E0-7412-4A05-ABEC-6670E22BBAFE}" srcOrd="0" destOrd="4" presId="urn:microsoft.com/office/officeart/2005/8/layout/hProcess7#1"/>
    <dgm:cxn modelId="{78890E4B-76F7-4199-B351-F32DA9A11FA7}" type="presOf" srcId="{ED0BED48-DFE4-4BF8-88A5-FEB14EC474B5}" destId="{03C2BC24-BE85-43F4-BF44-82D509F9F833}" srcOrd="0" destOrd="5" presId="urn:microsoft.com/office/officeart/2005/8/layout/hProcess7#1"/>
    <dgm:cxn modelId="{CF5BEB6F-BAE0-46D8-9B7C-654CE7660702}" srcId="{3FE60E66-8318-470D-ABE4-B28AA25E624A}" destId="{8C219559-55B9-4305-8FF4-9427C0E02C4A}" srcOrd="1" destOrd="0" parTransId="{CB1BF915-4CFC-4859-98BF-264AC4DA7599}" sibTransId="{566C131D-DAE6-49CC-8D4E-36107668FAD9}"/>
    <dgm:cxn modelId="{97916151-173F-410C-9691-B0D129BF701A}" srcId="{3FE60E66-8318-470D-ABE4-B28AA25E624A}" destId="{24C30EE1-74DD-4C2D-9194-4E6ADB312C3C}" srcOrd="3" destOrd="0" parTransId="{4C6F9F9A-E9DC-4F62-B5F4-5EB55DC72694}" sibTransId="{C54622AB-2CB7-41F2-8CB0-C5FC27227E57}"/>
    <dgm:cxn modelId="{7AD01F76-031A-4690-A4B5-4E2A340DA077}" srcId="{82D86ED3-5C10-4145-96E4-7126DB400698}" destId="{8D6F75F1-9DA9-4589-AFC7-965DA141E12F}" srcOrd="0" destOrd="0" parTransId="{462BCDDE-B907-4B8E-AD73-986B89E3A7A9}" sibTransId="{4718823C-6DFD-4EF7-A611-7A556038E037}"/>
    <dgm:cxn modelId="{7761C958-A879-4270-8AE6-1D9299415F49}" srcId="{3E83203C-E439-4EB0-BD7D-62E578A6E386}" destId="{0103532F-4D2C-4C43-88EA-DFDB48323E3F}" srcOrd="4" destOrd="0" parTransId="{0C2EE509-AA9B-4E1D-8F15-B33EA204F3A5}" sibTransId="{D258099E-E349-4B04-AA46-14A3354C90D7}"/>
    <dgm:cxn modelId="{C2941279-411C-41E4-AA49-A3F66B03957E}" type="presOf" srcId="{82D86ED3-5C10-4145-96E4-7126DB400698}" destId="{727572DC-8E79-4201-9FF9-5A9E26AE73CB}" srcOrd="1" destOrd="0" presId="urn:microsoft.com/office/officeart/2005/8/layout/hProcess7#1"/>
    <dgm:cxn modelId="{C886FA7B-42B8-4F86-A1D5-2FCE0F13DD2A}" type="presOf" srcId="{3E83203C-E439-4EB0-BD7D-62E578A6E386}" destId="{B421415B-C1F3-40B3-ADEB-03DABA3FA821}" srcOrd="1" destOrd="0" presId="urn:microsoft.com/office/officeart/2005/8/layout/hProcess7#1"/>
    <dgm:cxn modelId="{BF9A4A8E-55ED-4B37-9983-A0C43E16C299}" type="presOf" srcId="{3FE60E66-8318-470D-ABE4-B28AA25E624A}" destId="{38825D68-C14B-4CBE-B5C0-80BDEAEE5C5A}" srcOrd="1" destOrd="0" presId="urn:microsoft.com/office/officeart/2005/8/layout/hProcess7#1"/>
    <dgm:cxn modelId="{7BB3AB91-6485-4C8D-B476-F38AEAD38B37}" type="presOf" srcId="{3E83203C-E439-4EB0-BD7D-62E578A6E386}" destId="{A1BDA857-D908-46DD-88E0-F43FF9689815}" srcOrd="0" destOrd="0" presId="urn:microsoft.com/office/officeart/2005/8/layout/hProcess7#1"/>
    <dgm:cxn modelId="{A696509E-ED4D-4EEE-8C3E-8113737B2E30}" type="presOf" srcId="{0103532F-4D2C-4C43-88EA-DFDB48323E3F}" destId="{03C2BC24-BE85-43F4-BF44-82D509F9F833}" srcOrd="0" destOrd="4" presId="urn:microsoft.com/office/officeart/2005/8/layout/hProcess7#1"/>
    <dgm:cxn modelId="{47C51CB1-21AB-4EBA-95C5-794AA14258F3}" type="presOf" srcId="{7B12C1C9-C6DB-4DD8-BA3F-7AD7B2832AA0}" destId="{EA1493E0-7412-4A05-ABEC-6670E22BBAFE}" srcOrd="0" destOrd="0" presId="urn:microsoft.com/office/officeart/2005/8/layout/hProcess7#1"/>
    <dgm:cxn modelId="{76CF67B1-4D40-4B1F-BC5A-AE37272F38C7}" type="presOf" srcId="{8C219559-55B9-4305-8FF4-9427C0E02C4A}" destId="{EA1493E0-7412-4A05-ABEC-6670E22BBAFE}" srcOrd="0" destOrd="1" presId="urn:microsoft.com/office/officeart/2005/8/layout/hProcess7#1"/>
    <dgm:cxn modelId="{402C8EC0-8DE2-4E59-8B0B-F48BE4C7B9F2}" srcId="{3165FC48-6DF2-42B9-A443-D3C4AF389AA2}" destId="{3E83203C-E439-4EB0-BD7D-62E578A6E386}" srcOrd="2" destOrd="0" parTransId="{5C231764-E7F5-4F00-9A65-76A41ED1CF54}" sibTransId="{2D1B9950-0B44-43BF-9964-36CB2DD75536}"/>
    <dgm:cxn modelId="{2FDE09C4-5EBB-426B-B0FA-4F00320C59C4}" srcId="{3E83203C-E439-4EB0-BD7D-62E578A6E386}" destId="{0769A944-6E34-434B-8D0F-AE8F395A4F0D}" srcOrd="2" destOrd="0" parTransId="{50294806-A875-442D-B26B-02B8B0F83C8C}" sibTransId="{4A37E7F5-DFA3-4ED1-B244-602F5AAA862B}"/>
    <dgm:cxn modelId="{B71286C4-9305-421B-8CBF-ADE6FE7EBFCA}" type="presOf" srcId="{24C30EE1-74DD-4C2D-9194-4E6ADB312C3C}" destId="{EA1493E0-7412-4A05-ABEC-6670E22BBAFE}" srcOrd="0" destOrd="3" presId="urn:microsoft.com/office/officeart/2005/8/layout/hProcess7#1"/>
    <dgm:cxn modelId="{035952CF-2904-47FE-8780-62888F442EBD}" srcId="{3165FC48-6DF2-42B9-A443-D3C4AF389AA2}" destId="{3FE60E66-8318-470D-ABE4-B28AA25E624A}" srcOrd="1" destOrd="0" parTransId="{667AD626-ABAE-405F-B07E-2AFFF7BE4123}" sibTransId="{5540BE1A-12BF-4078-B5A5-DFB47E04AEEB}"/>
    <dgm:cxn modelId="{6DEB87D2-F065-4D50-BA42-5622A8BD5DAE}" type="presOf" srcId="{8D6F75F1-9DA9-4589-AFC7-965DA141E12F}" destId="{435E0468-6C9F-46B9-A6D1-BE976EEBFB88}" srcOrd="0" destOrd="0" presId="urn:microsoft.com/office/officeart/2005/8/layout/hProcess7#1"/>
    <dgm:cxn modelId="{97239CD7-CE56-4385-B209-F1411819B780}" type="presOf" srcId="{82D86ED3-5C10-4145-96E4-7126DB400698}" destId="{2F823F70-E66B-401F-845D-644CD97F3373}" srcOrd="0" destOrd="0" presId="urn:microsoft.com/office/officeart/2005/8/layout/hProcess7#1"/>
    <dgm:cxn modelId="{EB0F4DE4-7231-422E-910E-209EF0EF8D2C}" type="presOf" srcId="{2F98BE72-66D9-43F2-8527-C471C575E7D7}" destId="{03C2BC24-BE85-43F4-BF44-82D509F9F833}" srcOrd="0" destOrd="1" presId="urn:microsoft.com/office/officeart/2005/8/layout/hProcess7#1"/>
    <dgm:cxn modelId="{621D61E7-A8D5-43B1-BC77-B4D43ADE7BC1}" type="presOf" srcId="{DA683728-2F58-47FA-83D0-D1DE2D5778ED}" destId="{EA1493E0-7412-4A05-ABEC-6670E22BBAFE}" srcOrd="0" destOrd="2" presId="urn:microsoft.com/office/officeart/2005/8/layout/hProcess7#1"/>
    <dgm:cxn modelId="{07B0FAE8-6F5F-46A4-9CE6-B3EF5505AB7B}" srcId="{3E83203C-E439-4EB0-BD7D-62E578A6E386}" destId="{2F98BE72-66D9-43F2-8527-C471C575E7D7}" srcOrd="1" destOrd="0" parTransId="{9313A8A4-F083-4D1B-8837-70E4FE91D198}" sibTransId="{EFC4F583-CE35-45AC-85D0-5828437E4CE5}"/>
    <dgm:cxn modelId="{F832AFED-46CC-4DEE-A3AB-E737E5A6D142}" srcId="{3E83203C-E439-4EB0-BD7D-62E578A6E386}" destId="{ED0BED48-DFE4-4BF8-88A5-FEB14EC474B5}" srcOrd="5" destOrd="0" parTransId="{AB23EBE0-542B-46DC-9464-C953CE353BD0}" sibTransId="{6943BE6F-288B-4E74-A86A-A63759C13980}"/>
    <dgm:cxn modelId="{947EE8ED-D41E-43E8-A168-05B2B47AB553}" srcId="{3E83203C-E439-4EB0-BD7D-62E578A6E386}" destId="{02C40187-9555-4EB0-9469-51A85A129EFC}" srcOrd="3" destOrd="0" parTransId="{E87D4772-CBA5-457D-9526-43C06D76E7D0}" sibTransId="{ED58E6D2-F293-478D-93E3-305FC7393A91}"/>
    <dgm:cxn modelId="{8AA4FAF1-D41F-4470-9A84-EE144B743BFE}" srcId="{3FE60E66-8318-470D-ABE4-B28AA25E624A}" destId="{F978B4F2-3359-4393-A519-FC5F80F0B56E}" srcOrd="4" destOrd="0" parTransId="{EC072563-1F7B-43C7-AC06-0BA1AB2AB9FF}" sibTransId="{38F3B3B7-FF3C-41AE-A607-E4413676D57A}"/>
    <dgm:cxn modelId="{31B92AFF-8449-478F-9EE0-781EA2B44248}" type="presOf" srcId="{3165FC48-6DF2-42B9-A443-D3C4AF389AA2}" destId="{6DF89BDB-50DA-4AC1-ACF1-D9108FF9FD81}" srcOrd="0" destOrd="0" presId="urn:microsoft.com/office/officeart/2005/8/layout/hProcess7#1"/>
    <dgm:cxn modelId="{0F2C384C-B8BE-49A0-9E22-516B02EB7633}" type="presParOf" srcId="{6DF89BDB-50DA-4AC1-ACF1-D9108FF9FD81}" destId="{22639C17-447E-4A1D-A332-3937B7FB4320}" srcOrd="0" destOrd="0" presId="urn:microsoft.com/office/officeart/2005/8/layout/hProcess7#1"/>
    <dgm:cxn modelId="{6836D326-0078-429B-8848-2045C47052D3}" type="presParOf" srcId="{22639C17-447E-4A1D-A332-3937B7FB4320}" destId="{2F823F70-E66B-401F-845D-644CD97F3373}" srcOrd="0" destOrd="0" presId="urn:microsoft.com/office/officeart/2005/8/layout/hProcess7#1"/>
    <dgm:cxn modelId="{FC6045B6-70B9-4F3B-BBE0-D261D717E2D3}" type="presParOf" srcId="{22639C17-447E-4A1D-A332-3937B7FB4320}" destId="{727572DC-8E79-4201-9FF9-5A9E26AE73CB}" srcOrd="1" destOrd="0" presId="urn:microsoft.com/office/officeart/2005/8/layout/hProcess7#1"/>
    <dgm:cxn modelId="{7576A1FD-EE6E-4835-BA03-98BCC706C527}" type="presParOf" srcId="{22639C17-447E-4A1D-A332-3937B7FB4320}" destId="{435E0468-6C9F-46B9-A6D1-BE976EEBFB88}" srcOrd="2" destOrd="0" presId="urn:microsoft.com/office/officeart/2005/8/layout/hProcess7#1"/>
    <dgm:cxn modelId="{8EAFE8D8-7EF6-41B3-B252-6DA6D0989625}" type="presParOf" srcId="{6DF89BDB-50DA-4AC1-ACF1-D9108FF9FD81}" destId="{742488C8-0144-4AC1-B02A-ABB67CF91831}" srcOrd="1" destOrd="0" presId="urn:microsoft.com/office/officeart/2005/8/layout/hProcess7#1"/>
    <dgm:cxn modelId="{CCEA5000-845A-4909-AE64-8F5BE1F1C474}" type="presParOf" srcId="{6DF89BDB-50DA-4AC1-ACF1-D9108FF9FD81}" destId="{2EA1C063-7326-460B-8BCB-0DFC130898D7}" srcOrd="2" destOrd="0" presId="urn:microsoft.com/office/officeart/2005/8/layout/hProcess7#1"/>
    <dgm:cxn modelId="{E4A7DB94-404A-4C0A-9BB6-4667D002F490}" type="presParOf" srcId="{2EA1C063-7326-460B-8BCB-0DFC130898D7}" destId="{8E6E08FC-6DD2-4D65-AED4-00882FB0B455}" srcOrd="0" destOrd="0" presId="urn:microsoft.com/office/officeart/2005/8/layout/hProcess7#1"/>
    <dgm:cxn modelId="{A070FE46-AF78-4F4F-A75B-F3B5DB1E2D30}" type="presParOf" srcId="{2EA1C063-7326-460B-8BCB-0DFC130898D7}" destId="{86AD739F-3963-48A8-BD91-D3BEE73766F4}" srcOrd="1" destOrd="0" presId="urn:microsoft.com/office/officeart/2005/8/layout/hProcess7#1"/>
    <dgm:cxn modelId="{650A110B-F83E-4747-91F5-3E3966B9BC56}" type="presParOf" srcId="{2EA1C063-7326-460B-8BCB-0DFC130898D7}" destId="{281879A7-E445-4C94-BD98-B0BEA4260BC4}" srcOrd="2" destOrd="0" presId="urn:microsoft.com/office/officeart/2005/8/layout/hProcess7#1"/>
    <dgm:cxn modelId="{BCD79E48-7A61-4A0E-B0B9-35D0A4C139AB}" type="presParOf" srcId="{6DF89BDB-50DA-4AC1-ACF1-D9108FF9FD81}" destId="{6BBE268E-3BC5-42CA-9FAD-609B6E747982}" srcOrd="3" destOrd="0" presId="urn:microsoft.com/office/officeart/2005/8/layout/hProcess7#1"/>
    <dgm:cxn modelId="{49B45A14-9679-4912-9DBE-388FEED52420}" type="presParOf" srcId="{6DF89BDB-50DA-4AC1-ACF1-D9108FF9FD81}" destId="{07AF4977-8841-4761-8BE9-C717B0735585}" srcOrd="4" destOrd="0" presId="urn:microsoft.com/office/officeart/2005/8/layout/hProcess7#1"/>
    <dgm:cxn modelId="{FED07CFD-8078-4245-8395-E9E7FB2060C2}" type="presParOf" srcId="{07AF4977-8841-4761-8BE9-C717B0735585}" destId="{A704B3CF-369C-42F3-A355-07604AA63BA8}" srcOrd="0" destOrd="0" presId="urn:microsoft.com/office/officeart/2005/8/layout/hProcess7#1"/>
    <dgm:cxn modelId="{8D593222-0DAC-4DDF-8E58-AE0E7B1EC63E}" type="presParOf" srcId="{07AF4977-8841-4761-8BE9-C717B0735585}" destId="{38825D68-C14B-4CBE-B5C0-80BDEAEE5C5A}" srcOrd="1" destOrd="0" presId="urn:microsoft.com/office/officeart/2005/8/layout/hProcess7#1"/>
    <dgm:cxn modelId="{CA02FADC-A13F-4D9B-BA5F-6E64428C88DF}" type="presParOf" srcId="{07AF4977-8841-4761-8BE9-C717B0735585}" destId="{EA1493E0-7412-4A05-ABEC-6670E22BBAFE}" srcOrd="2" destOrd="0" presId="urn:microsoft.com/office/officeart/2005/8/layout/hProcess7#1"/>
    <dgm:cxn modelId="{4D73F38B-895B-45AF-851A-A6C3F84F9AB5}" type="presParOf" srcId="{6DF89BDB-50DA-4AC1-ACF1-D9108FF9FD81}" destId="{C661562F-2783-49F6-AFAE-25D4A65CCD26}" srcOrd="5" destOrd="0" presId="urn:microsoft.com/office/officeart/2005/8/layout/hProcess7#1"/>
    <dgm:cxn modelId="{B338CC02-CC80-4F0A-A88C-B2933C2D4594}" type="presParOf" srcId="{6DF89BDB-50DA-4AC1-ACF1-D9108FF9FD81}" destId="{E61E7203-B630-43D6-90C2-B369798D9698}" srcOrd="6" destOrd="0" presId="urn:microsoft.com/office/officeart/2005/8/layout/hProcess7#1"/>
    <dgm:cxn modelId="{2F8331C4-0F15-4238-913B-CC65394B7232}" type="presParOf" srcId="{E61E7203-B630-43D6-90C2-B369798D9698}" destId="{B3934B3E-94DE-4416-9144-A11BE2F621E7}" srcOrd="0" destOrd="0" presId="urn:microsoft.com/office/officeart/2005/8/layout/hProcess7#1"/>
    <dgm:cxn modelId="{B69617EC-FCB4-4450-B0E7-BABF6DAE3A6C}" type="presParOf" srcId="{E61E7203-B630-43D6-90C2-B369798D9698}" destId="{617DFBBE-8C05-43FB-BD49-DE601BABA2BD}" srcOrd="1" destOrd="0" presId="urn:microsoft.com/office/officeart/2005/8/layout/hProcess7#1"/>
    <dgm:cxn modelId="{990B8ABD-306E-407B-8671-4EE73CDE0390}" type="presParOf" srcId="{E61E7203-B630-43D6-90C2-B369798D9698}" destId="{0D94441A-7230-4D93-90F9-D301538A8A56}" srcOrd="2" destOrd="0" presId="urn:microsoft.com/office/officeart/2005/8/layout/hProcess7#1"/>
    <dgm:cxn modelId="{31669714-C23A-4579-862D-3B942E816520}" type="presParOf" srcId="{6DF89BDB-50DA-4AC1-ACF1-D9108FF9FD81}" destId="{B380666A-B6D2-4E5A-A4A9-9FEFDBE7BE85}" srcOrd="7" destOrd="0" presId="urn:microsoft.com/office/officeart/2005/8/layout/hProcess7#1"/>
    <dgm:cxn modelId="{10F2AA1A-D154-4C10-B5B7-0EE7A8FD750B}" type="presParOf" srcId="{6DF89BDB-50DA-4AC1-ACF1-D9108FF9FD81}" destId="{722F2E4B-47D5-44DB-BB1A-9B4F823E9153}" srcOrd="8" destOrd="0" presId="urn:microsoft.com/office/officeart/2005/8/layout/hProcess7#1"/>
    <dgm:cxn modelId="{3501E599-BF33-46A0-9B04-BED37C1362B8}" type="presParOf" srcId="{722F2E4B-47D5-44DB-BB1A-9B4F823E9153}" destId="{A1BDA857-D908-46DD-88E0-F43FF9689815}" srcOrd="0" destOrd="0" presId="urn:microsoft.com/office/officeart/2005/8/layout/hProcess7#1"/>
    <dgm:cxn modelId="{23395F43-7B7E-454A-B6C6-4890B2BF183F}" type="presParOf" srcId="{722F2E4B-47D5-44DB-BB1A-9B4F823E9153}" destId="{B421415B-C1F3-40B3-ADEB-03DABA3FA821}" srcOrd="1" destOrd="0" presId="urn:microsoft.com/office/officeart/2005/8/layout/hProcess7#1"/>
    <dgm:cxn modelId="{DD634895-A508-402E-A2FE-2752F6863396}" type="presParOf" srcId="{722F2E4B-47D5-44DB-BB1A-9B4F823E9153}" destId="{03C2BC24-BE85-43F4-BF44-82D509F9F833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23F70-E66B-401F-845D-644CD97F3373}">
      <dsp:nvSpPr>
        <dsp:cNvPr id="0" name=""/>
        <dsp:cNvSpPr/>
      </dsp:nvSpPr>
      <dsp:spPr>
        <a:xfrm>
          <a:off x="706" y="269822"/>
          <a:ext cx="3039648" cy="36475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u="sng" kern="1200">
              <a:latin typeface="Calibri Light" panose="020F0302020204030204"/>
            </a:rPr>
            <a:t>Opettaja</a:t>
          </a:r>
          <a:endParaRPr lang="fi-FI" sz="2600" b="0" u="sng" kern="1200"/>
        </a:p>
      </dsp:txBody>
      <dsp:txXfrm rot="16200000">
        <a:off x="-1190835" y="1461364"/>
        <a:ext cx="2991013" cy="607929"/>
      </dsp:txXfrm>
    </dsp:sp>
    <dsp:sp modelId="{435E0468-6C9F-46B9-A6D1-BE976EEBFB88}">
      <dsp:nvSpPr>
        <dsp:cNvPr id="0" name=""/>
        <dsp:cNvSpPr/>
      </dsp:nvSpPr>
      <dsp:spPr>
        <a:xfrm>
          <a:off x="608636" y="269822"/>
          <a:ext cx="2264537" cy="364757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u="sng" kern="1200">
              <a:latin typeface="Calibri Light" panose="020F0302020204030204"/>
            </a:rPr>
            <a:t>Intro luokassa = Hukkaputki*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>
              <a:latin typeface="Calibri Light" panose="020F0302020204030204"/>
            </a:rPr>
            <a:t>päihteet 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>
              <a:latin typeface="Calibri Light" panose="020F0302020204030204"/>
            </a:rPr>
            <a:t>valintojen merkitys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>
              <a:latin typeface="Calibri Light" panose="020F0302020204030204"/>
            </a:rPr>
            <a:t>huoli ystävästä</a:t>
          </a:r>
          <a:endParaRPr lang="fi-FI" sz="2400" kern="1200"/>
        </a:p>
      </dsp:txBody>
      <dsp:txXfrm>
        <a:off x="608636" y="269822"/>
        <a:ext cx="2264537" cy="3647577"/>
      </dsp:txXfrm>
    </dsp:sp>
    <dsp:sp modelId="{A704B3CF-369C-42F3-A355-07604AA63BA8}">
      <dsp:nvSpPr>
        <dsp:cNvPr id="0" name=""/>
        <dsp:cNvSpPr/>
      </dsp:nvSpPr>
      <dsp:spPr>
        <a:xfrm>
          <a:off x="3146742" y="269822"/>
          <a:ext cx="3039648" cy="36475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8665761"/>
                <a:satOff val="9804"/>
                <a:lumOff val="-12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8665761"/>
                <a:satOff val="9804"/>
                <a:lumOff val="-12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8665761"/>
                <a:satOff val="9804"/>
                <a:lumOff val="-12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u="sng" kern="1200">
              <a:latin typeface="Calibri Light" panose="020F0302020204030204"/>
            </a:rPr>
            <a:t>Ohjaaja &amp; apuohjaaja</a:t>
          </a:r>
          <a:endParaRPr lang="fi-FI" sz="2600" u="sng" kern="1200"/>
        </a:p>
      </dsp:txBody>
      <dsp:txXfrm rot="16200000">
        <a:off x="1955200" y="1461364"/>
        <a:ext cx="2991013" cy="607929"/>
      </dsp:txXfrm>
    </dsp:sp>
    <dsp:sp modelId="{86AD739F-3963-48A8-BD91-D3BEE73766F4}">
      <dsp:nvSpPr>
        <dsp:cNvPr id="0" name=""/>
        <dsp:cNvSpPr/>
      </dsp:nvSpPr>
      <dsp:spPr>
        <a:xfrm rot="5400000">
          <a:off x="2893982" y="3168021"/>
          <a:ext cx="535915" cy="455947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A1493E0-7412-4A05-ABEC-6670E22BBAFE}">
      <dsp:nvSpPr>
        <dsp:cNvPr id="0" name=""/>
        <dsp:cNvSpPr/>
      </dsp:nvSpPr>
      <dsp:spPr>
        <a:xfrm>
          <a:off x="3754672" y="269822"/>
          <a:ext cx="2264537" cy="364757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u="sng" kern="1200">
              <a:latin typeface="Calibri Light" panose="020F0302020204030204"/>
            </a:rPr>
            <a:t>Valintojen stoori –tunti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>
              <a:latin typeface="Calibri Light" panose="020F0302020204030204"/>
            </a:rPr>
            <a:t>tunnetaidot</a:t>
          </a:r>
          <a:endParaRPr lang="fi-FI" sz="2400" kern="120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>
              <a:latin typeface="Calibri Light" panose="020F0302020204030204"/>
            </a:rPr>
            <a:t>turvataidot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>
              <a:latin typeface="Calibri Light" panose="020F0302020204030204"/>
            </a:rPr>
            <a:t>nettikiusaaminen</a:t>
          </a:r>
          <a:endParaRPr lang="fi-FI" sz="2400" kern="120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u="none" kern="1200">
              <a:latin typeface="Calibri Light" panose="020F0302020204030204"/>
            </a:rPr>
            <a:t>päihteet</a:t>
          </a:r>
        </a:p>
      </dsp:txBody>
      <dsp:txXfrm>
        <a:off x="3754672" y="269822"/>
        <a:ext cx="2264537" cy="3647577"/>
      </dsp:txXfrm>
    </dsp:sp>
    <dsp:sp modelId="{A1BDA857-D908-46DD-88E0-F43FF9689815}">
      <dsp:nvSpPr>
        <dsp:cNvPr id="0" name=""/>
        <dsp:cNvSpPr/>
      </dsp:nvSpPr>
      <dsp:spPr>
        <a:xfrm>
          <a:off x="6292778" y="269822"/>
          <a:ext cx="3039648" cy="36475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17331522"/>
                <a:satOff val="19607"/>
                <a:lumOff val="-241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7331522"/>
                <a:satOff val="19607"/>
                <a:lumOff val="-241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7331522"/>
                <a:satOff val="19607"/>
                <a:lumOff val="-241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u="sng" kern="1200">
              <a:latin typeface="Calibri Light" panose="020F0302020204030204"/>
            </a:rPr>
            <a:t>Opettaja</a:t>
          </a:r>
          <a:endParaRPr lang="fi-FI" sz="2600" u="sng" kern="1200"/>
        </a:p>
      </dsp:txBody>
      <dsp:txXfrm rot="16200000">
        <a:off x="5101236" y="1461364"/>
        <a:ext cx="2991013" cy="607929"/>
      </dsp:txXfrm>
    </dsp:sp>
    <dsp:sp modelId="{617DFBBE-8C05-43FB-BD49-DE601BABA2BD}">
      <dsp:nvSpPr>
        <dsp:cNvPr id="0" name=""/>
        <dsp:cNvSpPr/>
      </dsp:nvSpPr>
      <dsp:spPr>
        <a:xfrm rot="5400000">
          <a:off x="6040018" y="3168021"/>
          <a:ext cx="535915" cy="455947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7331522"/>
              <a:satOff val="19607"/>
              <a:lumOff val="-241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3C2BC24-BE85-43F4-BF44-82D509F9F833}">
      <dsp:nvSpPr>
        <dsp:cNvPr id="0" name=""/>
        <dsp:cNvSpPr/>
      </dsp:nvSpPr>
      <dsp:spPr>
        <a:xfrm>
          <a:off x="6900707" y="269822"/>
          <a:ext cx="2264537" cy="364757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u="sng" kern="1200">
              <a:latin typeface="Calibri Light" panose="020F0302020204030204"/>
            </a:rPr>
            <a:t>Jatkotyöstö luokassa</a:t>
          </a:r>
          <a:endParaRPr lang="fi-FI" sz="2400" b="1" u="sng" kern="120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u="none" kern="1200">
              <a:latin typeface="Calibri Light" panose="020F0302020204030204"/>
            </a:rPr>
            <a:t> tunnetaidot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u="none" kern="1200">
              <a:latin typeface="Calibri Light" panose="020F0302020204030204"/>
            </a:rPr>
            <a:t> turvataidot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u="none" kern="1200">
              <a:latin typeface="Calibri Light" panose="020F0302020204030204"/>
            </a:rPr>
            <a:t> päihteet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u="none" kern="1200">
              <a:latin typeface="Calibri Light" panose="020F0302020204030204"/>
            </a:rPr>
            <a:t> nettikiusaaminen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u="none" kern="1200">
              <a:latin typeface="Calibri Light" panose="020F0302020204030204"/>
            </a:rPr>
            <a:t> palautekysely</a:t>
          </a:r>
          <a:endParaRPr lang="fi-FI" sz="2400" kern="1200"/>
        </a:p>
      </dsp:txBody>
      <dsp:txXfrm>
        <a:off x="6900707" y="269822"/>
        <a:ext cx="2264537" cy="3647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F380-6459-4721-9BB8-7DAA93D25BE3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2E1EC-9ED7-455C-A00A-7159FAB24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86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bkDS1vOqQ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bkDS1vOqQ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bkDS1vOqQ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bkDS1vOqQ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* = </a:t>
            </a:r>
            <a:r>
              <a:rPr lang="en-US" err="1"/>
              <a:t>chatti</a:t>
            </a:r>
            <a:r>
              <a:rPr lang="en-US"/>
              <a:t> </a:t>
            </a:r>
            <a:r>
              <a:rPr lang="en-US" err="1"/>
              <a:t>kenttään</a:t>
            </a:r>
            <a:r>
              <a:rPr lang="en-US"/>
              <a:t> </a:t>
            </a:r>
            <a:r>
              <a:rPr lang="en-US" err="1"/>
              <a:t>lisätään</a:t>
            </a:r>
            <a:r>
              <a:rPr lang="en-US"/>
              <a:t> </a:t>
            </a:r>
            <a:r>
              <a:rPr lang="en-US" err="1"/>
              <a:t>linkki</a:t>
            </a:r>
            <a:r>
              <a:rPr lang="en-US"/>
              <a:t> </a:t>
            </a:r>
            <a:r>
              <a:rPr lang="en-US" err="1"/>
              <a:t>nuorten.helsinki</a:t>
            </a:r>
            <a:r>
              <a:rPr lang="en-US"/>
              <a:t> -</a:t>
            </a:r>
            <a:r>
              <a:rPr lang="en-US" err="1"/>
              <a:t>sivuille</a:t>
            </a:r>
            <a:r>
              <a:rPr lang="en-US"/>
              <a:t> </a:t>
            </a:r>
            <a:r>
              <a:rPr lang="en-US" err="1"/>
              <a:t>ohjaajan</a:t>
            </a:r>
            <a:r>
              <a:rPr lang="en-US"/>
              <a:t> </a:t>
            </a:r>
            <a:r>
              <a:rPr lang="en-US" err="1"/>
              <a:t>oppaaseen</a:t>
            </a:r>
            <a:r>
              <a:rPr lang="en-US"/>
              <a:t>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E1EC-9ED7-455C-A00A-7159FAB24F8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352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  <a:p>
            <a:pPr marL="171450" indent="-171450">
              <a:buFont typeface="Arial"/>
              <a:buChar char="•"/>
            </a:pPr>
            <a:endParaRPr lang="en-US">
              <a:cs typeface="+mn-lt"/>
            </a:endParaRPr>
          </a:p>
          <a:p>
            <a:endParaRPr lang="en-US">
              <a:cs typeface="+mn-lt"/>
            </a:endParaRPr>
          </a:p>
          <a:p>
            <a:endParaRPr lang="fi-FI" b="1">
              <a:cs typeface="+mn-lt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58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  <a:p>
            <a:pPr marL="171450" indent="-171450">
              <a:buFont typeface="Arial"/>
              <a:buChar char="•"/>
            </a:pPr>
            <a:endParaRPr lang="en-US">
              <a:cs typeface="+mn-lt"/>
            </a:endParaRPr>
          </a:p>
          <a:p>
            <a:endParaRPr lang="en-US">
              <a:cs typeface="+mn-lt"/>
            </a:endParaRPr>
          </a:p>
          <a:p>
            <a:endParaRPr lang="fi-FI" b="1">
              <a:cs typeface="+mn-lt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385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i-FI" b="1">
                <a:cs typeface="+mn-lt"/>
              </a:rPr>
            </a:b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229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b="1"/>
              <a:t>Tykkään sinusta -porras, 10-15 v.</a:t>
            </a:r>
            <a:r>
              <a:rPr lang="en-US"/>
              <a:t> </a:t>
            </a:r>
          </a:p>
          <a:p>
            <a:pPr marL="285750" indent="-285750" algn="ctr">
              <a:buFont typeface="Arial"/>
              <a:buChar char="•"/>
            </a:pPr>
            <a:r>
              <a:rPr lang="fi-FI"/>
              <a:t>Nuori uskaltaa kertoa ihastuksen ja rakkauden tunteista niiden kohteelle ja kestää, että tunteiden kohde tietää niistä.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 algn="ctr"/>
            <a:r>
              <a:rPr lang="en-US"/>
              <a:t> </a:t>
            </a:r>
            <a:endParaRPr lang="en-US"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fi-FI"/>
              <a:t>Nuori oppii tapoja kertoa ja osoittaa ihastuksen tai rakkauden tunteitaan.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 algn="ctr"/>
            <a:r>
              <a:rPr lang="en-US"/>
              <a:t> </a:t>
            </a:r>
            <a:endParaRPr lang="en-US"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fi-FI"/>
              <a:t>Nuorella on jo jonkinlainen kyky selvitä pettymyksistä ja torjutuksi tulemisesta.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 algn="ctr"/>
            <a:r>
              <a:rPr lang="en-US"/>
              <a:t> </a:t>
            </a:r>
            <a:endParaRPr lang="en-US"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fi-FI"/>
              <a:t>Nuori saa kokemuksia siitä, että uskaltaa toimia suhteessa ihastuksen tunteisiin, esim. lähestyä tunteiden kohdetta ja ehkä tulevaisuudessa solmia seurustelusuhteen hänen kanssaan.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fi-FI"/>
              <a:t>Nuori voi viestiä tunteistaan kirjelappusin, viestein tai kavereiden välityksellä, mutta ei vielä harrasta suoraa kommunikaatiota.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endParaRPr lang="en-US"/>
          </a:p>
          <a:p>
            <a:pPr marL="285750" indent="-285750" algn="ctr">
              <a:buFont typeface="Arial"/>
              <a:buChar char="•"/>
            </a:pPr>
            <a:r>
              <a:rPr lang="en-US" err="1"/>
              <a:t>Nuori</a:t>
            </a:r>
            <a:r>
              <a:rPr lang="en-US"/>
              <a:t> </a:t>
            </a:r>
            <a:r>
              <a:rPr lang="en-US" err="1"/>
              <a:t>opettelee</a:t>
            </a:r>
            <a:r>
              <a:rPr lang="en-US"/>
              <a:t> </a:t>
            </a:r>
            <a:r>
              <a:rPr lang="en-US" err="1"/>
              <a:t>viestimään</a:t>
            </a:r>
            <a:r>
              <a:rPr lang="en-US"/>
              <a:t> </a:t>
            </a:r>
            <a:r>
              <a:rPr lang="en-US" err="1"/>
              <a:t>tunteistaan</a:t>
            </a:r>
            <a:r>
              <a:rPr lang="en-US"/>
              <a:t> </a:t>
            </a:r>
            <a:r>
              <a:rPr lang="en-US" err="1"/>
              <a:t>kehon</a:t>
            </a:r>
            <a:r>
              <a:rPr lang="en-US"/>
              <a:t> </a:t>
            </a:r>
            <a:r>
              <a:rPr lang="en-US" err="1"/>
              <a:t>kielellä</a:t>
            </a:r>
            <a:r>
              <a:rPr lang="en-US"/>
              <a:t>,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lähentyminen</a:t>
            </a:r>
            <a:r>
              <a:rPr lang="en-US"/>
              <a:t> ja </a:t>
            </a:r>
            <a:r>
              <a:rPr lang="en-US" err="1"/>
              <a:t>katseet</a:t>
            </a:r>
            <a:r>
              <a:rPr lang="en-US"/>
              <a:t>.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984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hlinkClick r:id="rId3"/>
              </a:rPr>
              <a:t>Valintojen stoori FIN – YouTube</a:t>
            </a:r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E1EC-9ED7-455C-A00A-7159FAB24F8A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92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/>
              <a:t>L </a:t>
            </a:r>
            <a:br>
              <a:rPr lang="fi-FI" b="1">
                <a:cs typeface="+mn-lt"/>
              </a:rPr>
            </a:b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56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0"/>
            <a:endParaRPr lang="en-US">
              <a:latin typeface="+mn-lt"/>
              <a:ea typeface="Arial"/>
              <a:cs typeface="Calibri"/>
            </a:endParaRPr>
          </a:p>
          <a:p>
            <a:pPr lvl="0" algn="ctr" rtl="0">
              <a:buChar char="•"/>
            </a:pPr>
            <a:r>
              <a:rPr lang="en-US">
                <a:latin typeface="+mn-lt"/>
                <a:ea typeface="Arial"/>
                <a:cs typeface="Calibri"/>
              </a:rPr>
              <a:t>​</a:t>
            </a:r>
          </a:p>
          <a:p>
            <a:pPr lvl="0" algn="ctr" rtl="0">
              <a:buChar char="•"/>
            </a:pPr>
            <a:endParaRPr lang="fi-FI">
              <a:latin typeface="+mn-lt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62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8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KERTUN VIDEO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6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cs typeface="Calibri"/>
              </a:rPr>
              <a:t>* = </a:t>
            </a:r>
            <a:r>
              <a:rPr lang="en-US" err="1">
                <a:cs typeface="Calibri"/>
              </a:rPr>
              <a:t>chatti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kenttään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lisätään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linkki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nuorten.helsinki</a:t>
            </a:r>
            <a:r>
              <a:rPr lang="en-US">
                <a:cs typeface="Calibri"/>
              </a:rPr>
              <a:t> -</a:t>
            </a:r>
            <a:r>
              <a:rPr lang="en-US" err="1">
                <a:cs typeface="Calibri"/>
              </a:rPr>
              <a:t>sivuille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ohjaajan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oppaaseen</a:t>
            </a:r>
            <a:r>
              <a:rPr lang="en-US">
                <a:cs typeface="Calibri"/>
              </a:rPr>
              <a:t>.</a:t>
            </a:r>
            <a:endParaRPr lang="fi-FI" err="1"/>
          </a:p>
          <a:p>
            <a:pPr lvl="0" algn="ctr" rtl="0">
              <a:buChar char="•"/>
            </a:pPr>
            <a:endParaRPr lang="fi-FI">
              <a:latin typeface="+mn-lt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6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/>
              <a:t>L </a:t>
            </a:r>
            <a:br>
              <a:rPr lang="fi-FI" b="1">
                <a:cs typeface="+mn-lt"/>
              </a:rPr>
            </a:b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200">
              <a:latin typeface="Calibri" panose="020F0502020204030204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Mielipidejana alkoholista ja nuuskasta</a:t>
            </a:r>
          </a:p>
          <a:p>
            <a:pPr marL="171450" indent="-171450">
              <a:buFont typeface="Arial"/>
              <a:buChar char="•"/>
            </a:pPr>
            <a:r>
              <a:rPr lang="fi-FI"/>
              <a:t>Vuoden 2019 kouluterveyskyselyn mukaan Helsingin 8.-9.-luokkalaisista</a:t>
            </a:r>
            <a:r>
              <a:rPr lang="fi-FI" b="1"/>
              <a:t> (N=7054)</a:t>
            </a:r>
            <a:r>
              <a:rPr lang="fi-FI"/>
              <a:t> vastanneista nuorista  63,9 % kertovat, että eivät käytä alkoholijuomia.</a:t>
            </a:r>
            <a:endParaRPr lang="fi-FI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Vuoden 2019 kouluterveyskyselyn mukaan Helsingin 8.-9-luokkalaisista (N=) vastanneista pojista nuuskaa 5,5 %, tytöistä 1,4 % päivittäin.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59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hlinkClick r:id="rId3"/>
              </a:rPr>
              <a:t>Valintojen stoori FIN – YouTube</a:t>
            </a:r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E1EC-9ED7-455C-A00A-7159FAB24F8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14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hlinkClick r:id="rId3"/>
              </a:rPr>
              <a:t>Valintojen stoori FIN – YouTube</a:t>
            </a:r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E1EC-9ED7-455C-A00A-7159FAB24F8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92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Mielipidejanan</a:t>
            </a:r>
            <a:r>
              <a:rPr lang="fi-FI" baseline="0"/>
              <a:t> ohjevideo (Peda.net) kesto 46 s: </a:t>
            </a:r>
            <a:r>
              <a:rPr lang="fi-FI"/>
              <a:t>https://www.youtube.com/watch?v=sLIbG9ZLSQM&amp;t=1s</a:t>
            </a:r>
          </a:p>
          <a:p>
            <a:pPr>
              <a:defRPr/>
            </a:pPr>
            <a:endParaRPr lang="fi-FI"/>
          </a:p>
          <a:p>
            <a:pPr>
              <a:defRPr/>
            </a:pPr>
            <a:r>
              <a:rPr lang="fi-FI"/>
              <a:t>Juomien hankkiminen on hankalaa yläkouluikäisille. </a:t>
            </a:r>
            <a:endParaRPr lang="fi-FI">
              <a:cs typeface="Calibri"/>
            </a:endParaRPr>
          </a:p>
          <a:p>
            <a:pPr>
              <a:defRPr/>
            </a:pPr>
            <a:r>
              <a:rPr lang="fi-FI"/>
              <a:t>Kun kaikki juovat, on hauskempaa</a:t>
            </a:r>
            <a:endParaRPr lang="fi-FI">
              <a:cs typeface="Calibri"/>
            </a:endParaRPr>
          </a:p>
          <a:p>
            <a:pPr>
              <a:defRPr/>
            </a:pPr>
            <a:r>
              <a:rPr lang="fi-FI"/>
              <a:t>Kaikkea (ei vain alkoholia) pitää kokeilla. </a:t>
            </a:r>
            <a:endParaRPr lang="fi-FI">
              <a:cs typeface="Calibri"/>
            </a:endParaRPr>
          </a:p>
          <a:p>
            <a:pPr>
              <a:defRPr/>
            </a:pPr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Mielipidejana alkoholista ja nuuskasta</a:t>
            </a:r>
          </a:p>
          <a:p>
            <a:pPr marL="171450" indent="-171450">
              <a:buFont typeface="Arial"/>
              <a:buChar char="•"/>
            </a:pPr>
            <a:r>
              <a:rPr lang="fi-FI"/>
              <a:t>Vuoden 2019 kouluterveyskyselyn mukaan Helsingin 8.-9.-luokkalaisista</a:t>
            </a:r>
            <a:r>
              <a:rPr lang="fi-FI" b="1"/>
              <a:t> (N=7054)</a:t>
            </a:r>
            <a:r>
              <a:rPr lang="fi-FI"/>
              <a:t> vastanneista nuorista  63,9 % kertovat, että eivät käytä alkoholijuomia.</a:t>
            </a:r>
            <a:endParaRPr lang="fi-FI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Vuoden 2019 kouluterveyskyselyn mukaan Helsingin 8.-9-luokkalaisista (N=) vastanneista pojista nuuskaa 5,5 %, tytöistä 1,4 % päivittäin.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79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200">
              <a:latin typeface="Calibri" panose="020F0502020204030204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Mielipidejana alkoholista ja nuuskasta</a:t>
            </a:r>
          </a:p>
          <a:p>
            <a:pPr marL="171450" indent="-171450">
              <a:buFont typeface="Arial"/>
              <a:buChar char="•"/>
            </a:pPr>
            <a:r>
              <a:rPr lang="fi-FI"/>
              <a:t>Vuoden 2019 kouluterveyskyselyn mukaan Helsingin 8.-9.-luokkalaisista</a:t>
            </a:r>
            <a:r>
              <a:rPr lang="fi-FI" b="1"/>
              <a:t> (N=7054)</a:t>
            </a:r>
            <a:r>
              <a:rPr lang="fi-FI"/>
              <a:t> vastanneista nuorista  63,9 % kertovat, että eivät käytä alkoholijuomia.</a:t>
            </a:r>
            <a:endParaRPr lang="fi-FI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Vuoden 2019 kouluterveyskyselyn mukaan Helsingin 8.-9-luokkalaisista (N=) vastanneista pojista nuuskaa 5,5 %, tytöistä 1,4 % päivittäin.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CB706-B828-4D08-B024-CD2E03A99E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15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hlinkClick r:id="rId3"/>
              </a:rPr>
              <a:t>Valintojen stoori FIN – YouTube</a:t>
            </a:r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E1EC-9ED7-455C-A00A-7159FAB24F8A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164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D4DC-B545-4956-B409-B8A3D21518D1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KLAARI HELSINKI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69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2179-E79C-485C-B293-F1956188248C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KLAARI HELSINKI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9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1A26-AF87-4359-9600-D031E83F4B40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KLAARI HELSINKI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87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89FA-79E7-4EEC-AABE-50817ECF0E80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KLAARI HELSINKI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27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BDE3-AD6D-4DFE-B57D-A5ED95A59BEF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KLAARI HELSINKI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76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4BB-3E52-4D5B-B106-CCAAE067A498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KLAARI HELSINKI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665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1DC6-22AA-4ED6-B1A0-B1561B2B14CF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KLAARI HELSINKI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72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1C7E-38DE-47D0-AC8B-44AF6D4FD1DF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KLAARI HELSINKI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74E7-0BAF-4DC2-8827-9AAD6B4E0167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KLAARI HELSINKI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62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6C-767D-4A24-8211-8EBEB87CB165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KLAARI HELSINKI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85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1389-FC30-4A46-BD00-F5AE3EF71D52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KLAARI HELSINKI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61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8AD1E-CB22-4A5E-A415-117F7E78B21B}" type="datetime1">
              <a:rPr lang="fi-FI" smtClean="0"/>
              <a:pPr/>
              <a:t>15.2.2022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KLAARI HELSINKI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AB48A-BC13-4F05-9F55-199B0DA16E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04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jbkDS1vOqQ?feature=oembed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jbkDS1vOqQ?feature=oembed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jbkDS1vOqQ?feature=oembed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tarja.leponiemi-arponen@hel.fi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eija.krogerus@hel.f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tti.piispanen@hel.fi" TargetMode="External"/><Relationship Id="rId11" Type="http://schemas.openxmlformats.org/officeDocument/2006/relationships/hyperlink" Target="mailto:minna.revontuli@hel.fi" TargetMode="External"/><Relationship Id="rId5" Type="http://schemas.openxmlformats.org/officeDocument/2006/relationships/hyperlink" Target="mailto:elisa.prepula@hel.fi" TargetMode="External"/><Relationship Id="rId10" Type="http://schemas.openxmlformats.org/officeDocument/2006/relationships/hyperlink" Target="mailto:teija.tarkkinen@hel.fi" TargetMode="External"/><Relationship Id="rId4" Type="http://schemas.microsoft.com/office/2007/relationships/hdphoto" Target="../media/hdphoto1.wdp"/><Relationship Id="rId9" Type="http://schemas.openxmlformats.org/officeDocument/2006/relationships/hyperlink" Target="mailto:eeva.lauri@hel.f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nuorten.helsinki/terveys-ja-hyvinvointi/tukea-ja-vetoapua/klaari-helsinki/valintojen-stoori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youtu.be/Or0mHIxb3nc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jbkDS1vOqQ?feature=oembed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3F498-9636-E245-92A4-C60198BBAEB7}"/>
              </a:ext>
            </a:extLst>
          </p:cNvPr>
          <p:cNvSpPr txBox="1"/>
          <p:nvPr/>
        </p:nvSpPr>
        <p:spPr>
          <a:xfrm>
            <a:off x="1420875" y="1980378"/>
            <a:ext cx="8373693" cy="45089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14772"/>
            <a:r>
              <a:rPr lang="fi-FI" sz="6700">
                <a:solidFill>
                  <a:srgbClr val="000000"/>
                </a:solidFill>
                <a:latin typeface="Calibri Light"/>
                <a:cs typeface="Calibri Light"/>
              </a:rPr>
              <a:t>VALINTOJEN STOORI</a:t>
            </a:r>
            <a:r>
              <a:rPr lang="fi-FI" sz="6700">
                <a:solidFill>
                  <a:srgbClr val="000000"/>
                </a:solidFill>
                <a:latin typeface="Calibri"/>
                <a:cs typeface="Calibri Light"/>
              </a:rPr>
              <a:t> </a:t>
            </a:r>
            <a:r>
              <a:rPr lang="fi-FI" sz="2900">
                <a:solidFill>
                  <a:srgbClr val="000000"/>
                </a:solidFill>
                <a:latin typeface="Calibri Light"/>
                <a:cs typeface="Calibri Light"/>
              </a:rPr>
              <a:t>päihdekasvatus-, tunne- ja turvataitomenetelmä </a:t>
            </a:r>
            <a:br>
              <a:rPr lang="fi-FI" sz="2900">
                <a:latin typeface="Calibri Light"/>
                <a:cs typeface="Calibri Light" panose="020F0302020204030204" pitchFamily="34" charset="0"/>
              </a:rPr>
            </a:br>
            <a:endParaRPr lang="fi-FI" sz="290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algn="ctr" defTabSz="414772"/>
            <a:r>
              <a:rPr lang="fi-FI" sz="2900" dirty="0">
                <a:latin typeface="Calibri Light"/>
                <a:ea typeface="+mn-lt"/>
                <a:cs typeface="+mn-lt"/>
              </a:rPr>
              <a:t> Valintojen stoori -tunti haltuun ja työkaluja tunnin ohjaamiseen</a:t>
            </a:r>
          </a:p>
          <a:p>
            <a:pPr algn="ctr" defTabSz="414772"/>
            <a:endParaRPr lang="fi-FI" sz="1400" dirty="0">
              <a:ea typeface="+mn-lt"/>
              <a:cs typeface="+mn-lt"/>
            </a:endParaRPr>
          </a:p>
          <a:p>
            <a:pPr algn="ctr" defTabSz="414772"/>
            <a:endParaRPr lang="fi-FI" sz="1400" dirty="0">
              <a:ea typeface="+mn-lt"/>
              <a:cs typeface="+mn-lt"/>
            </a:endParaRPr>
          </a:p>
          <a:p>
            <a:pPr algn="ctr" defTabSz="414772"/>
            <a:endParaRPr lang="fi-FI" sz="1400" dirty="0">
              <a:ea typeface="+mn-lt"/>
              <a:cs typeface="+mn-lt"/>
            </a:endParaRPr>
          </a:p>
          <a:p>
            <a:pPr algn="ctr" defTabSz="414772"/>
            <a:endParaRPr lang="fi-FI" sz="1400" dirty="0">
              <a:ea typeface="+mn-lt"/>
              <a:cs typeface="+mn-lt"/>
            </a:endParaRPr>
          </a:p>
          <a:p>
            <a:pPr algn="ctr" defTabSz="414772"/>
            <a:endParaRPr lang="fi-FI" sz="1600" dirty="0">
              <a:ea typeface="+mn-lt"/>
              <a:cs typeface="+mn-lt"/>
            </a:endParaRPr>
          </a:p>
          <a:p>
            <a:pPr algn="ctr" defTabSz="414772"/>
            <a:r>
              <a:rPr lang="fi-FI" sz="1600" dirty="0">
                <a:ea typeface="+mn-lt"/>
                <a:cs typeface="+mn-lt"/>
              </a:rPr>
              <a:t>Menetelmä on tehty yhteistyössä Helsingin, Espoon ja</a:t>
            </a:r>
            <a:endParaRPr lang="fi-FI" sz="1600" dirty="0">
              <a:latin typeface="Calibri Light"/>
              <a:ea typeface="+mn-lt"/>
              <a:cs typeface="+mn-lt"/>
            </a:endParaRPr>
          </a:p>
          <a:p>
            <a:pPr algn="ctr" defTabSz="414772"/>
            <a:r>
              <a:rPr lang="fi-FI" sz="1600" dirty="0">
                <a:ea typeface="+mn-lt"/>
                <a:cs typeface="+mn-lt"/>
              </a:rPr>
              <a:t> Vantaan kaupunkien nuorisopalveluiden sekä ehkäisevän päihdetyön ja Väestöliiton kanssa.</a:t>
            </a:r>
            <a:endParaRPr lang="fi-FI" sz="1600" dirty="0">
              <a:cs typeface="Calibri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458504" y="6467755"/>
            <a:ext cx="3273554" cy="365125"/>
          </a:xfrm>
        </p:spPr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pic>
        <p:nvPicPr>
          <p:cNvPr id="7" name="Kuva 6" descr="Kuva, joka sisältää kohteen valokuva, ratsastus, mies, lauta&#10;&#10;Kuvaus luotu, erittäin korkea luotettavuus">
            <a:extLst>
              <a:ext uri="{FF2B5EF4-FFF2-40B4-BE49-F238E27FC236}">
                <a16:creationId xmlns:a16="http://schemas.microsoft.com/office/drawing/2014/main" id="{28EF1912-FAC3-44EE-86DC-3B74600FD9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756" r="5357" b="2"/>
          <a:stretch/>
        </p:blipFill>
        <p:spPr>
          <a:xfrm>
            <a:off x="7932501" y="4498532"/>
            <a:ext cx="2832628" cy="1157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390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3F498-9636-E245-92A4-C60198BBAEB7}"/>
              </a:ext>
            </a:extLst>
          </p:cNvPr>
          <p:cNvSpPr txBox="1"/>
          <p:nvPr/>
        </p:nvSpPr>
        <p:spPr>
          <a:xfrm>
            <a:off x="2232284" y="5520347"/>
            <a:ext cx="730583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endParaRPr lang="fi-FI" sz="163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1884944" y="1583160"/>
            <a:ext cx="6974815" cy="3533375"/>
          </a:xfrm>
          <a:prstGeom prst="rect">
            <a:avLst/>
          </a:prstGeom>
        </p:spPr>
        <p:txBody>
          <a:bodyPr vert="horz" lIns="82953" tIns="41476" rIns="82953" bIns="41476" rtlCol="0" anchor="t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6">
              <a:spcBef>
                <a:spcPts val="1000"/>
              </a:spcBef>
            </a:pPr>
            <a:endParaRPr lang="en-US" sz="1633">
              <a:solidFill>
                <a:srgbClr val="000000"/>
              </a:solidFill>
              <a:latin typeface="Calibri Light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en-US" sz="3266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5370320" y="2276186"/>
            <a:ext cx="7450629" cy="5390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4772"/>
            <a:endParaRPr lang="en-US" sz="2903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485244" y="6329138"/>
            <a:ext cx="4114800" cy="365125"/>
          </a:xfrm>
        </p:spPr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2142574-F59E-4C7E-BF7A-370534093F6E}"/>
              </a:ext>
            </a:extLst>
          </p:cNvPr>
          <p:cNvSpPr txBox="1"/>
          <p:nvPr/>
        </p:nvSpPr>
        <p:spPr>
          <a:xfrm>
            <a:off x="396109" y="901242"/>
            <a:ext cx="11795891" cy="714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r>
              <a:rPr lang="fi-FI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Osa 1: TUTUSTUTAAN TARINAN HENKILÖIHIN (5 min)</a:t>
            </a:r>
            <a:endParaRPr lang="fi-FI" sz="4100">
              <a:latin typeface="Calibri Light"/>
              <a:cs typeface="Calibri Light"/>
            </a:endParaRPr>
          </a:p>
        </p:txBody>
      </p:sp>
      <p:sp>
        <p:nvSpPr>
          <p:cNvPr id="1021" name="Tekstiruutu 1020">
            <a:extLst>
              <a:ext uri="{FF2B5EF4-FFF2-40B4-BE49-F238E27FC236}">
                <a16:creationId xmlns:a16="http://schemas.microsoft.com/office/drawing/2014/main" id="{6A5BF398-E531-4EC6-AA03-F5D5FA0EE7AC}"/>
              </a:ext>
            </a:extLst>
          </p:cNvPr>
          <p:cNvSpPr txBox="1"/>
          <p:nvPr/>
        </p:nvSpPr>
        <p:spPr>
          <a:xfrm>
            <a:off x="1531698" y="4587336"/>
            <a:ext cx="2488580" cy="474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14772"/>
            <a:endParaRPr lang="fi-FI" sz="2540" b="1">
              <a:solidFill>
                <a:srgbClr val="000000"/>
              </a:solidFill>
              <a:latin typeface="Calibri Light"/>
              <a:cs typeface="Calibri"/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525485" y="4728022"/>
            <a:ext cx="4970061" cy="100126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414772"/>
            <a:r>
              <a:rPr lang="fi-FI" sz="1600">
                <a:solidFill>
                  <a:schemeClr val="tx1"/>
                </a:solidFill>
                <a:ea typeface="+mn-lt"/>
                <a:cs typeface="Calibri"/>
              </a:rPr>
              <a:t>On hyvä, että vanhemmat tietävät missä nuori liikkuu ja kenen kanssa. Tämä luo luottamusta ja turvallisuuden tunnetta itselle ja vanhemmille.</a:t>
            </a:r>
            <a:endParaRPr lang="fi-FI" sz="120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594143" y="2068343"/>
            <a:ext cx="1929842" cy="2184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>
                <a:solidFill>
                  <a:schemeClr val="tx1"/>
                </a:solidFill>
                <a:latin typeface="Calibri"/>
                <a:cs typeface="Calibri"/>
              </a:rPr>
              <a:t>Tavoitteena on tutustua tarinan henkilöihin, voiko kaverin ehdotuksesta kieltäytyä ja keskustella kotiintuloajoista</a:t>
            </a:r>
          </a:p>
        </p:txBody>
      </p:sp>
      <p:grpSp>
        <p:nvGrpSpPr>
          <p:cNvPr id="15" name="Ryhmä 14"/>
          <p:cNvGrpSpPr/>
          <p:nvPr/>
        </p:nvGrpSpPr>
        <p:grpSpPr>
          <a:xfrm>
            <a:off x="6211649" y="1968326"/>
            <a:ext cx="5543245" cy="3980669"/>
            <a:chOff x="6372726" y="3044568"/>
            <a:chExt cx="5000415" cy="2908559"/>
          </a:xfrm>
        </p:grpSpPr>
        <p:sp>
          <p:nvSpPr>
            <p:cNvPr id="13" name="Pyöristetty suorakulmio 12"/>
            <p:cNvSpPr/>
            <p:nvPr/>
          </p:nvSpPr>
          <p:spPr>
            <a:xfrm>
              <a:off x="6372726" y="3044568"/>
              <a:ext cx="5000415" cy="290855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fi-FI">
                <a:solidFill>
                  <a:schemeClr val="tx1"/>
                </a:solidFill>
                <a:ea typeface="+mn-lt"/>
                <a:cs typeface="+mn-lt"/>
              </a:endParaRPr>
            </a:p>
            <a:p>
              <a:pPr defTabSz="414772"/>
              <a:endParaRPr lang="fi-FI" sz="1600">
                <a:solidFill>
                  <a:schemeClr val="tx1"/>
                </a:solidFill>
                <a:ea typeface="+mn-lt"/>
                <a:cs typeface="Calibri" panose="020F0502020204030204" pitchFamily="34" charset="0"/>
              </a:endParaRPr>
            </a:p>
            <a:p>
              <a:pPr defTabSz="414772"/>
              <a:r>
                <a:rPr lang="fi-FI" sz="1600">
                  <a:solidFill>
                    <a:schemeClr val="tx1"/>
                  </a:solidFill>
                  <a:ea typeface="+mn-lt"/>
                  <a:cs typeface="Calibri" panose="020F0502020204030204" pitchFamily="34" charset="0"/>
                </a:rPr>
                <a:t>Miksi Emma pyysi Jessicaa mukaan Emilille? </a:t>
              </a:r>
            </a:p>
            <a:p>
              <a:pPr defTabSz="414772"/>
              <a:endParaRPr lang="fi-FI" sz="1600">
                <a:solidFill>
                  <a:schemeClr val="tx1"/>
                </a:solidFill>
                <a:ea typeface="+mn-lt"/>
                <a:cs typeface="Calibri" panose="020F0502020204030204" pitchFamily="34" charset="0"/>
              </a:endParaRPr>
            </a:p>
            <a:p>
              <a:pPr defTabSz="414772"/>
              <a:r>
                <a:rPr lang="fi-FI" sz="1600">
                  <a:solidFill>
                    <a:schemeClr val="tx1"/>
                  </a:solidFill>
                  <a:ea typeface="+mn-lt"/>
                  <a:cs typeface="Calibri" panose="020F0502020204030204" pitchFamily="34" charset="0"/>
                </a:rPr>
                <a:t>Olisiko Jessica voinut kieltäytyä? (Mielipide peukku ylös/alas) </a:t>
              </a:r>
            </a:p>
            <a:p>
              <a:pPr defTabSz="414772"/>
              <a:endParaRPr lang="fi-FI" sz="1600">
                <a:solidFill>
                  <a:schemeClr val="tx1"/>
                </a:solidFill>
                <a:ea typeface="+mn-lt"/>
                <a:cs typeface="Calibri" panose="020F0502020204030204" pitchFamily="34" charset="0"/>
              </a:endParaRPr>
            </a:p>
            <a:p>
              <a:pPr defTabSz="414772"/>
              <a:r>
                <a:rPr lang="fi-FI" sz="1600">
                  <a:solidFill>
                    <a:schemeClr val="tx1"/>
                  </a:solidFill>
                  <a:ea typeface="+mn-lt"/>
                  <a:cs typeface="Calibri" panose="020F0502020204030204" pitchFamily="34" charset="0"/>
                </a:rPr>
                <a:t>Miten olisi voinut kieltäytyä? Mitä siitä olisi voinut seurata? </a:t>
              </a:r>
            </a:p>
            <a:p>
              <a:pPr defTabSz="414772"/>
              <a:endParaRPr lang="fi-FI" sz="1600">
                <a:solidFill>
                  <a:schemeClr val="tx1"/>
                </a:solidFill>
                <a:ea typeface="+mn-lt"/>
                <a:cs typeface="Calibri" panose="020F0502020204030204" pitchFamily="34" charset="0"/>
              </a:endParaRPr>
            </a:p>
            <a:p>
              <a:pPr defTabSz="414772"/>
              <a:r>
                <a:rPr lang="fi-FI" sz="1600">
                  <a:solidFill>
                    <a:schemeClr val="tx1"/>
                  </a:solidFill>
                  <a:ea typeface="+mn-lt"/>
                  <a:cs typeface="Calibri" panose="020F0502020204030204" pitchFamily="34" charset="0"/>
                </a:rPr>
                <a:t>Miksi Emma ei voinut tai halunnut kertoa vanhemmilleen, minne oli menossa? </a:t>
              </a:r>
            </a:p>
            <a:p>
              <a:pPr defTabSz="414772"/>
              <a:endParaRPr lang="fi-FI" sz="1600">
                <a:solidFill>
                  <a:schemeClr val="tx1"/>
                </a:solidFill>
                <a:ea typeface="+mn-lt"/>
                <a:cs typeface="Calibri" panose="020F0502020204030204" pitchFamily="34" charset="0"/>
              </a:endParaRPr>
            </a:p>
            <a:p>
              <a:pPr defTabSz="414772"/>
              <a:r>
                <a:rPr lang="fi-FI" sz="1600">
                  <a:solidFill>
                    <a:schemeClr val="tx1"/>
                  </a:solidFill>
                  <a:ea typeface="+mn-lt"/>
                  <a:cs typeface="Calibri" panose="020F0502020204030204" pitchFamily="34" charset="0"/>
                </a:rPr>
                <a:t>Miksi olisi hyvä kertoa? </a:t>
              </a:r>
            </a:p>
          </p:txBody>
        </p:sp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7235" y="3175988"/>
              <a:ext cx="2581995" cy="451849"/>
            </a:xfrm>
            <a:prstGeom prst="rect">
              <a:avLst/>
            </a:prstGeom>
          </p:spPr>
        </p:pic>
      </p:grpSp>
      <p:sp>
        <p:nvSpPr>
          <p:cNvPr id="17" name="Pyöristetty suorakulmio 16"/>
          <p:cNvSpPr/>
          <p:nvPr/>
        </p:nvSpPr>
        <p:spPr>
          <a:xfrm>
            <a:off x="3240437" y="1968325"/>
            <a:ext cx="2258776" cy="2224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414772"/>
            <a:r>
              <a:rPr lang="fi-FI" sz="160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Kuuntele herkällä korvalla, mitä nuoret kertovat ja mihin he tarttuvat. </a:t>
            </a:r>
          </a:p>
          <a:p>
            <a:pPr defTabSz="414772"/>
            <a:endParaRPr lang="fi-FI" sz="1600">
              <a:solidFill>
                <a:schemeClr val="tx1"/>
              </a:solidFill>
              <a:latin typeface="Calibri"/>
              <a:ea typeface="+mn-lt"/>
              <a:cs typeface="Calibri"/>
            </a:endParaRPr>
          </a:p>
          <a:p>
            <a:pPr defTabSz="414772"/>
            <a:r>
              <a:rPr lang="fi-FI" sz="160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Tee tarvittaessa tarkentavia kysymyksiä.</a:t>
            </a:r>
          </a:p>
        </p:txBody>
      </p:sp>
    </p:spTree>
    <p:extLst>
      <p:ext uri="{BB962C8B-B14F-4D97-AF65-F5344CB8AC3E}">
        <p14:creationId xmlns:p14="http://schemas.microsoft.com/office/powerpoint/2010/main" val="10127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2917331" y="1976450"/>
            <a:ext cx="5573720" cy="4156084"/>
          </a:xfrm>
          <a:prstGeom prst="rect">
            <a:avLst/>
          </a:prstGeom>
        </p:spPr>
        <p:txBody>
          <a:bodyPr vert="horz" lIns="82953" tIns="41476" rIns="82953" bIns="41476" rtlCol="0" anchor="t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6">
              <a:spcBef>
                <a:spcPts val="1000"/>
              </a:spcBef>
            </a:pPr>
            <a:endParaRPr lang="en-US" sz="1633">
              <a:solidFill>
                <a:srgbClr val="000000"/>
              </a:solidFill>
              <a:latin typeface="Calibri Light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en-US" sz="3266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5370320" y="2276186"/>
            <a:ext cx="7450629" cy="5390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4772"/>
            <a:endParaRPr lang="en-US" sz="2903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485244" y="6329138"/>
            <a:ext cx="4114800" cy="365125"/>
          </a:xfrm>
        </p:spPr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2142574-F59E-4C7E-BF7A-370534093F6E}"/>
              </a:ext>
            </a:extLst>
          </p:cNvPr>
          <p:cNvSpPr txBox="1"/>
          <p:nvPr/>
        </p:nvSpPr>
        <p:spPr>
          <a:xfrm>
            <a:off x="402724" y="882407"/>
            <a:ext cx="11278000" cy="714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r>
              <a:rPr lang="fi-FI" sz="4100" dirty="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VALINTOJEN STOORI –VIDEO – osa2</a:t>
            </a:r>
            <a:endParaRPr lang="fi-FI" sz="4100" dirty="0">
              <a:latin typeface="Calibri Light"/>
              <a:cs typeface="Calibri"/>
            </a:endParaRPr>
          </a:p>
        </p:txBody>
      </p:sp>
      <p:sp>
        <p:nvSpPr>
          <p:cNvPr id="1021" name="Tekstiruutu 1020">
            <a:extLst>
              <a:ext uri="{FF2B5EF4-FFF2-40B4-BE49-F238E27FC236}">
                <a16:creationId xmlns:a16="http://schemas.microsoft.com/office/drawing/2014/main" id="{6A5BF398-E531-4EC6-AA03-F5D5FA0EE7AC}"/>
              </a:ext>
            </a:extLst>
          </p:cNvPr>
          <p:cNvSpPr txBox="1"/>
          <p:nvPr/>
        </p:nvSpPr>
        <p:spPr>
          <a:xfrm>
            <a:off x="1531698" y="4587336"/>
            <a:ext cx="2488580" cy="474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14772"/>
            <a:endParaRPr lang="fi-FI" sz="2540" b="1">
              <a:solidFill>
                <a:srgbClr val="000000"/>
              </a:solidFill>
              <a:latin typeface="Calibri Light"/>
              <a:cs typeface="Calibri"/>
            </a:endParaRPr>
          </a:p>
        </p:txBody>
      </p:sp>
      <p:sp>
        <p:nvSpPr>
          <p:cNvPr id="982" name="Tekstiruutu 981">
            <a:extLst>
              <a:ext uri="{FF2B5EF4-FFF2-40B4-BE49-F238E27FC236}">
                <a16:creationId xmlns:a16="http://schemas.microsoft.com/office/drawing/2014/main" id="{51CE22D6-D587-4C3F-9272-8C29B59261D0}"/>
              </a:ext>
            </a:extLst>
          </p:cNvPr>
          <p:cNvSpPr txBox="1"/>
          <p:nvPr/>
        </p:nvSpPr>
        <p:spPr>
          <a:xfrm>
            <a:off x="1532415" y="6327789"/>
            <a:ext cx="2488581" cy="5304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endParaRPr lang="fi-FI" sz="290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3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E128D77-0A5F-4868-9988-944581F83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39" y="2476517"/>
            <a:ext cx="2050171" cy="1141753"/>
          </a:xfrm>
          <a:prstGeom prst="rect">
            <a:avLst/>
          </a:prstGeom>
        </p:spPr>
      </p:pic>
      <p:pic>
        <p:nvPicPr>
          <p:cNvPr id="10" name="Online-media 1" title="Valintojen stoori FIN">
            <a:hlinkClick r:id="" action="ppaction://media"/>
            <a:extLst>
              <a:ext uri="{FF2B5EF4-FFF2-40B4-BE49-F238E27FC236}">
                <a16:creationId xmlns:a16="http://schemas.microsoft.com/office/drawing/2014/main" id="{DBCDE4D8-AFD2-4D45-AD76-8C0A422EF6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06460" y="2148469"/>
            <a:ext cx="5233027" cy="39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6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8249264" y="2402463"/>
            <a:ext cx="3716593" cy="665202"/>
          </a:xfrm>
          <a:prstGeom prst="rect">
            <a:avLst/>
          </a:prstGeom>
        </p:spPr>
        <p:txBody>
          <a:bodyPr vert="horz" lIns="82953" tIns="41476" rIns="82953" bIns="41476" rtlCol="0" anchor="t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6">
              <a:spcBef>
                <a:spcPts val="1000"/>
              </a:spcBef>
            </a:pPr>
            <a:endParaRPr lang="en-US" sz="1633">
              <a:solidFill>
                <a:srgbClr val="000000"/>
              </a:solidFill>
              <a:latin typeface="Calibri Light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en-US" sz="3266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7433186" y="2454205"/>
            <a:ext cx="3696929" cy="5390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4772"/>
            <a:endParaRPr lang="en-US" sz="2903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2142574-F59E-4C7E-BF7A-370534093F6E}"/>
              </a:ext>
            </a:extLst>
          </p:cNvPr>
          <p:cNvSpPr txBox="1"/>
          <p:nvPr/>
        </p:nvSpPr>
        <p:spPr>
          <a:xfrm>
            <a:off x="331192" y="917854"/>
            <a:ext cx="11634665" cy="714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r>
              <a:rPr lang="fi-FI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Osa 2: ALKOHOLI, NUUSKA JA KAVERIPAINE (15 min) </a:t>
            </a:r>
            <a:endParaRPr lang="fi-FI" sz="4100">
              <a:cs typeface="Calibri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332664" y="2346462"/>
            <a:ext cx="2858059" cy="1309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0000" rIns="91440" bIns="90000" rtlCol="0" anchor="ctr"/>
          <a:lstStyle/>
          <a:p>
            <a:pPr>
              <a:defRPr/>
            </a:pPr>
            <a:r>
              <a:rPr lang="fi-FI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Nuori ymmärtää päihteiden kokeiluun ja käyttöön liittyviä seurauksia ja vaikutuksia.</a:t>
            </a:r>
          </a:p>
        </p:txBody>
      </p:sp>
      <p:sp>
        <p:nvSpPr>
          <p:cNvPr id="2" name="Pyöristetty suorakulmio 1"/>
          <p:cNvSpPr/>
          <p:nvPr/>
        </p:nvSpPr>
        <p:spPr>
          <a:xfrm>
            <a:off x="7849313" y="4357228"/>
            <a:ext cx="3965771" cy="178349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fi-FI" sz="160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Alkoholi vaikuttaa eri tavoin eri ihmisillä. Alkoholin käytön riskit ovat sitä suurempia mitä nuorempi ihminen on kyseessä.  </a:t>
            </a:r>
          </a:p>
          <a:p>
            <a:pPr>
              <a:defRPr/>
            </a:pPr>
            <a:endParaRPr lang="fi-FI" sz="160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fi-FI" sz="160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Jos nuorelle sattuu jotain vakavaa, niin alkoholin tarjoajalle/ostajalle voi tulla tilanteesta riippuen seurauksia.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3603147" y="4342292"/>
            <a:ext cx="3830039" cy="178228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600">
                <a:solidFill>
                  <a:schemeClr val="tx1"/>
                </a:solidFill>
                <a:latin typeface="Calibri"/>
                <a:cs typeface="Calibri"/>
              </a:rPr>
              <a:t>Nuuska on savuton tupakkatuote.</a:t>
            </a:r>
          </a:p>
          <a:p>
            <a:r>
              <a:rPr lang="fi-FI" sz="1600">
                <a:solidFill>
                  <a:schemeClr val="tx1"/>
                </a:solidFill>
                <a:latin typeface="Calibri"/>
                <a:cs typeface="Calibri"/>
              </a:rPr>
              <a:t>Se aiheuttaa voimakasta nikotiiniriippuvuutta. </a:t>
            </a:r>
          </a:p>
          <a:p>
            <a:endParaRPr lang="fi-FI" sz="160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fi-FI" sz="1600">
                <a:solidFill>
                  <a:schemeClr val="tx1"/>
                </a:solidFill>
                <a:latin typeface="Calibri"/>
                <a:cs typeface="Calibri"/>
              </a:rPr>
              <a:t>Nuuskan vaikutukset: kuormittaa sydäntä, haitallista suulle ja vaikuttaa lihaksiin. </a:t>
            </a:r>
            <a:endParaRPr lang="fi-FI">
              <a:solidFill>
                <a:schemeClr val="tx1"/>
              </a:solidFill>
              <a:cs typeface="Calibri"/>
            </a:endParaRPr>
          </a:p>
        </p:txBody>
      </p:sp>
      <p:grpSp>
        <p:nvGrpSpPr>
          <p:cNvPr id="14" name="Ryhmä 13"/>
          <p:cNvGrpSpPr/>
          <p:nvPr/>
        </p:nvGrpSpPr>
        <p:grpSpPr>
          <a:xfrm>
            <a:off x="3507735" y="1876007"/>
            <a:ext cx="4190806" cy="2234512"/>
            <a:chOff x="3780231" y="4972697"/>
            <a:chExt cx="3246544" cy="1500911"/>
          </a:xfrm>
        </p:grpSpPr>
        <p:sp>
          <p:nvSpPr>
            <p:cNvPr id="12" name="Pyöristetty suorakulmio 11"/>
            <p:cNvSpPr/>
            <p:nvPr/>
          </p:nvSpPr>
          <p:spPr>
            <a:xfrm>
              <a:off x="3780231" y="4972697"/>
              <a:ext cx="3246544" cy="15009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fi-FI">
                <a:solidFill>
                  <a:schemeClr val="tx1"/>
                </a:solidFill>
                <a:ea typeface="+mn-lt"/>
                <a:cs typeface="+mn-lt"/>
              </a:endParaRPr>
            </a:p>
            <a:p>
              <a:endParaRPr lang="fi-FI" sz="1600">
                <a:solidFill>
                  <a:schemeClr val="tx1"/>
                </a:solidFill>
                <a:ea typeface="+mn-lt"/>
                <a:cs typeface="+mn-lt"/>
              </a:endParaRPr>
            </a:p>
            <a:p>
              <a:r>
                <a:rPr lang="fi-FI" sz="1600">
                  <a:solidFill>
                    <a:schemeClr val="tx1"/>
                  </a:solidFill>
                  <a:ea typeface="+mn-lt"/>
                  <a:cs typeface="+mn-lt"/>
                </a:rPr>
                <a:t>Aluksi on hyvä kysyä mitä </a:t>
              </a:r>
            </a:p>
            <a:p>
              <a:r>
                <a:rPr lang="fi-FI" sz="1600">
                  <a:solidFill>
                    <a:schemeClr val="tx1"/>
                  </a:solidFill>
                  <a:ea typeface="+mn-lt"/>
                  <a:cs typeface="+mn-lt"/>
                </a:rPr>
                <a:t>nuuska on?</a:t>
              </a:r>
            </a:p>
            <a:p>
              <a:endParaRPr lang="fi-FI" sz="1000">
                <a:solidFill>
                  <a:schemeClr val="tx1"/>
                </a:solidFill>
                <a:ea typeface="+mn-lt"/>
                <a:cs typeface="+mn-lt"/>
              </a:endParaRPr>
            </a:p>
            <a:p>
              <a:r>
                <a:rPr lang="fi-FI" sz="1600" b="1">
                  <a:solidFill>
                    <a:schemeClr val="tx1"/>
                  </a:solidFill>
                  <a:ea typeface="+mn-lt"/>
                  <a:cs typeface="+mn-lt"/>
                </a:rPr>
                <a:t>Nuuska on terveellisempää kuin tupakka. </a:t>
              </a:r>
              <a:r>
                <a:rPr lang="fi-FI" sz="1600">
                  <a:solidFill>
                    <a:schemeClr val="tx1"/>
                  </a:solidFill>
                  <a:ea typeface="+mn-lt"/>
                  <a:cs typeface="+mn-lt"/>
                </a:rPr>
                <a:t>Kyllä – ei. (Kerro ajatuksistasi)</a:t>
              </a:r>
              <a:r>
                <a:rPr lang="fi-FI" b="1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endParaRPr lang="fi-FI">
                <a:solidFill>
                  <a:schemeClr val="tx1"/>
                </a:solidFill>
                <a:cs typeface="Calibri"/>
              </a:endParaRPr>
            </a:p>
          </p:txBody>
        </p:sp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7673" y="5012817"/>
              <a:ext cx="1166889" cy="397801"/>
            </a:xfrm>
            <a:prstGeom prst="rect">
              <a:avLst/>
            </a:prstGeom>
          </p:spPr>
        </p:pic>
      </p:grpSp>
      <p:grpSp>
        <p:nvGrpSpPr>
          <p:cNvPr id="17" name="Ryhmä 16"/>
          <p:cNvGrpSpPr/>
          <p:nvPr/>
        </p:nvGrpSpPr>
        <p:grpSpPr>
          <a:xfrm>
            <a:off x="7869183" y="1943932"/>
            <a:ext cx="3926032" cy="1976468"/>
            <a:chOff x="3693344" y="4663413"/>
            <a:chExt cx="3685786" cy="1683727"/>
          </a:xfrm>
        </p:grpSpPr>
        <p:sp>
          <p:nvSpPr>
            <p:cNvPr id="18" name="Pyöristetty suorakulmio 17"/>
            <p:cNvSpPr/>
            <p:nvPr/>
          </p:nvSpPr>
          <p:spPr>
            <a:xfrm>
              <a:off x="3693344" y="4663413"/>
              <a:ext cx="3685786" cy="168372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fi-FI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endParaRPr lang="fi-FI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>
                <a:defRPr/>
              </a:pPr>
              <a:endParaRPr lang="fi-FI" sz="1600" b="1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>
                <a:defRPr/>
              </a:pPr>
              <a:endParaRPr lang="fi-FI" sz="1600" b="1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>
                <a:defRPr/>
              </a:pPr>
              <a:endParaRPr lang="fi-FI" sz="1600" b="1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>
                <a:defRPr/>
              </a:pPr>
              <a:r>
                <a:rPr lang="fi-FI" sz="1600" b="1" dirty="0">
                  <a:solidFill>
                    <a:schemeClr val="tx1"/>
                  </a:solidFill>
                  <a:ea typeface="+mn-lt"/>
                  <a:cs typeface="+mn-lt"/>
                </a:rPr>
                <a:t>Kun kaikki juovat, on hauskempaa.</a:t>
              </a:r>
            </a:p>
            <a:p>
              <a:pPr>
                <a:defRPr/>
              </a:pPr>
              <a:r>
                <a:rPr lang="fi-FI" sz="1600" dirty="0">
                  <a:solidFill>
                    <a:schemeClr val="tx1"/>
                  </a:solidFill>
                  <a:ea typeface="+mn-lt"/>
                  <a:cs typeface="+mn-lt"/>
                </a:rPr>
                <a:t>Miten alkoholi vaikuttaa nuoreen?</a:t>
              </a:r>
            </a:p>
            <a:p>
              <a:pPr>
                <a:defRPr/>
              </a:pPr>
              <a:r>
                <a:rPr lang="fi-FI" sz="1600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r>
                <a:rPr lang="fi-FI" sz="1600" dirty="0">
                  <a:ea typeface="+mn-lt"/>
                  <a:cs typeface="+mn-lt"/>
                </a:rPr>
                <a:t>kuin tytöt tulivat?</a:t>
              </a:r>
              <a:endParaRPr lang="fi-FI" dirty="0"/>
            </a:p>
            <a:p>
              <a:pPr>
                <a:defRPr/>
              </a:pPr>
              <a:r>
                <a:rPr lang="fi-FI" sz="1600" b="1" dirty="0">
                  <a:solidFill>
                    <a:schemeClr val="tx1"/>
                  </a:solidFill>
                  <a:ea typeface="+mn-lt"/>
                  <a:cs typeface="+mn-lt"/>
                </a:rPr>
                <a:t>Juomien hankkiminen on hankala yläkouluikäisille. </a:t>
              </a:r>
              <a:endParaRPr lang="fi-FI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fi-FI" sz="1600" b="1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>
                <a:defRPr/>
              </a:pPr>
              <a:endParaRPr lang="fi-FI" sz="1600" b="1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>
                <a:defRPr/>
              </a:pPr>
              <a:r>
                <a:rPr lang="fi-FI" sz="1600" b="1" dirty="0">
                  <a:solidFill>
                    <a:schemeClr val="tx1"/>
                  </a:solidFill>
                  <a:ea typeface="+mn-lt"/>
                  <a:cs typeface="+mn-lt"/>
                </a:rPr>
                <a:t>  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9130" y="4746057"/>
              <a:ext cx="1427937" cy="486797"/>
            </a:xfrm>
            <a:prstGeom prst="rect">
              <a:avLst/>
            </a:prstGeom>
          </p:spPr>
        </p:pic>
      </p:grp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828CC8C-FAD9-4EDE-A7B6-1DB6C2654C16}"/>
              </a:ext>
            </a:extLst>
          </p:cNvPr>
          <p:cNvSpPr/>
          <p:nvPr/>
        </p:nvSpPr>
        <p:spPr>
          <a:xfrm>
            <a:off x="329110" y="4342292"/>
            <a:ext cx="2857910" cy="147893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  <a:cs typeface="Calibri"/>
              </a:rPr>
              <a:t>Alkoholia ei tarvitse kivojen asioiden tekemiseen.</a:t>
            </a:r>
            <a:r>
              <a:rPr lang="fi-FI">
                <a:solidFill>
                  <a:schemeClr val="tx1"/>
                </a:solidFill>
                <a:cs typeface="Calibri"/>
              </a:rPr>
              <a:t> </a:t>
            </a:r>
          </a:p>
          <a:p>
            <a:pPr algn="ctr"/>
            <a:endParaRPr lang="fi-FI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fi-FI" sz="1600">
                <a:solidFill>
                  <a:schemeClr val="tx1"/>
                </a:solidFill>
                <a:cs typeface="Calibri"/>
              </a:rPr>
              <a:t>Päihteiden vertailu keskenään on turhaa. </a:t>
            </a:r>
          </a:p>
        </p:txBody>
      </p:sp>
    </p:spTree>
    <p:extLst>
      <p:ext uri="{BB962C8B-B14F-4D97-AF65-F5344CB8AC3E}">
        <p14:creationId xmlns:p14="http://schemas.microsoft.com/office/powerpoint/2010/main" val="74654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3F498-9636-E245-92A4-C60198BBAEB7}"/>
              </a:ext>
            </a:extLst>
          </p:cNvPr>
          <p:cNvSpPr txBox="1"/>
          <p:nvPr/>
        </p:nvSpPr>
        <p:spPr>
          <a:xfrm>
            <a:off x="-330228" y="5769841"/>
            <a:ext cx="7305835" cy="343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414772"/>
            <a:endParaRPr lang="fi-FI" sz="1633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8249264" y="2402463"/>
            <a:ext cx="3716593" cy="665202"/>
          </a:xfrm>
          <a:prstGeom prst="rect">
            <a:avLst/>
          </a:prstGeom>
        </p:spPr>
        <p:txBody>
          <a:bodyPr vert="horz" lIns="82953" tIns="41476" rIns="82953" bIns="41476" rtlCol="0" anchor="t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6">
              <a:spcBef>
                <a:spcPts val="1000"/>
              </a:spcBef>
            </a:pPr>
            <a:endParaRPr lang="en-US" sz="1633">
              <a:solidFill>
                <a:srgbClr val="000000"/>
              </a:solidFill>
              <a:latin typeface="Calibri Light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en-US" sz="3266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7433186" y="2454205"/>
            <a:ext cx="3696929" cy="5390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4772"/>
            <a:endParaRPr lang="en-US" sz="2903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2142574-F59E-4C7E-BF7A-370534093F6E}"/>
              </a:ext>
            </a:extLst>
          </p:cNvPr>
          <p:cNvSpPr txBox="1"/>
          <p:nvPr/>
        </p:nvSpPr>
        <p:spPr>
          <a:xfrm>
            <a:off x="486382" y="919743"/>
            <a:ext cx="11705618" cy="714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r>
              <a:rPr lang="fi-FI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Osa 2: ALKOHOLI, NUUSKA JA KAVERIPAINE (15 min)</a:t>
            </a:r>
            <a:endParaRPr lang="fi-FI" sz="4100">
              <a:cs typeface="Calibri"/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4653933" y="4274489"/>
            <a:ext cx="7311923" cy="2081863"/>
          </a:xfrm>
          <a:prstGeom prst="roundRect">
            <a:avLst/>
          </a:prstGeom>
          <a:solidFill>
            <a:srgbClr val="CCECFF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>
                <a:solidFill>
                  <a:schemeClr val="tx1"/>
                </a:solidFill>
              </a:rPr>
              <a:t>I</a:t>
            </a:r>
            <a:r>
              <a:rPr lang="fi-FI" sz="1600">
                <a:solidFill>
                  <a:schemeClr val="tx1"/>
                </a:solidFill>
              </a:rPr>
              <a:t>hmiset käyttäytyvät eri tilanteissa eri tavoin. </a:t>
            </a:r>
            <a:endParaRPr lang="fi-FI" sz="1600">
              <a:solidFill>
                <a:schemeClr val="tx1"/>
              </a:solidFill>
              <a:cs typeface="Calibri"/>
            </a:endParaRPr>
          </a:p>
          <a:p>
            <a:r>
              <a:rPr lang="fi-FI" sz="1600">
                <a:solidFill>
                  <a:schemeClr val="tx1"/>
                </a:solidFill>
              </a:rPr>
              <a:t>Ihmiset eivät aina ole sitä miltä näyttävät tai mistä puhuvat. Esimerkiksi Emil voi olla epävarma ja haluaa peitellä sitä tai olla suositumpi.</a:t>
            </a:r>
            <a:endParaRPr lang="fi-FI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60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fi-FI" sz="1600">
                <a:solidFill>
                  <a:schemeClr val="tx1"/>
                </a:solidFill>
                <a:latin typeface="Calibri"/>
                <a:cs typeface="Calibri"/>
              </a:rPr>
              <a:t>On erilaisia tapoja kieltäytyä ja jokainen tekee sen omalla tyylillään. Kieltäytyä voi muun muassa sanomalla ”ei” tai ”kiitos en halua”. Voi myös lähteä tilanteesta pois eikä sitä tarvitse selitellä. </a:t>
            </a:r>
            <a:endParaRPr lang="fi-FI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4653934" y="1849276"/>
            <a:ext cx="7311923" cy="2051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600">
                <a:solidFill>
                  <a:schemeClr val="tx1"/>
                </a:solidFill>
                <a:latin typeface="Calibri"/>
                <a:cs typeface="Calibri"/>
              </a:rPr>
              <a:t>Millaisia valintoja Emma, Jessica, Arttu ja Emil tekivät alkoholin suhteen? </a:t>
            </a:r>
          </a:p>
          <a:p>
            <a:endParaRPr lang="fi-FI" sz="160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fi-FI" sz="1600" b="1">
                <a:solidFill>
                  <a:schemeClr val="tx1"/>
                </a:solidFill>
                <a:latin typeface="Calibri"/>
                <a:cs typeface="Calibri"/>
              </a:rPr>
              <a:t>Miksi Emma joi, vaikka olivat puhuneet Jessican kanssa, ettei juominen kiinnosta kumpaakaan? </a:t>
            </a:r>
            <a:endParaRPr lang="fi-FI" b="1">
              <a:solidFill>
                <a:schemeClr val="tx1"/>
              </a:solidFill>
            </a:endParaRPr>
          </a:p>
          <a:p>
            <a:endParaRPr lang="fi-FI" sz="160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fi-FI" sz="1600">
                <a:solidFill>
                  <a:schemeClr val="tx1"/>
                </a:solidFill>
                <a:latin typeface="Calibri"/>
                <a:cs typeface="Calibri"/>
              </a:rPr>
              <a:t>Emil väitti tietävänsä mitä tytöt haluavat. Miten voi tietää, mitä toinen haluaa?</a:t>
            </a:r>
          </a:p>
          <a:p>
            <a:r>
              <a:rPr lang="fi-FI" sz="1600">
                <a:solidFill>
                  <a:schemeClr val="tx1"/>
                </a:solidFill>
                <a:latin typeface="Calibri"/>
                <a:cs typeface="Calibri"/>
              </a:rPr>
              <a:t>Mitä erilaisia tapoja on kieltäytyä asioista, joita ei halua tehdä?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2F59F917-91B5-42F0-B1CA-89F0EBBFAADB}"/>
              </a:ext>
            </a:extLst>
          </p:cNvPr>
          <p:cNvSpPr/>
          <p:nvPr/>
        </p:nvSpPr>
        <p:spPr>
          <a:xfrm>
            <a:off x="480781" y="1843177"/>
            <a:ext cx="2910481" cy="1124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>
                <a:solidFill>
                  <a:schemeClr val="tx1"/>
                </a:solidFill>
                <a:latin typeface="Calibri"/>
                <a:cs typeface="Calibri"/>
              </a:rPr>
              <a:t>Pohditaan valintojen tekoa hankalissa tilanteissa ja miten toimia niissä.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8AD01A3A-DA34-439E-8C9F-5CC2172FEBE4}"/>
              </a:ext>
            </a:extLst>
          </p:cNvPr>
          <p:cNvSpPr/>
          <p:nvPr/>
        </p:nvSpPr>
        <p:spPr>
          <a:xfrm>
            <a:off x="280103" y="4909227"/>
            <a:ext cx="3547805" cy="1630514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  <a:latin typeface="Calibri"/>
                <a:cs typeface="Calibri"/>
              </a:rPr>
              <a:t>On hyvä suhtautua avoimin mielin moniin uusiin asioihin, sillä monet turhat ennakkoluulot voivat estää uusien kivojen asioiden tai taitojen oppimiseen. </a:t>
            </a:r>
          </a:p>
        </p:txBody>
      </p:sp>
      <p:sp>
        <p:nvSpPr>
          <p:cNvPr id="13" name="Pyöristetty suorakulmio 12"/>
          <p:cNvSpPr/>
          <p:nvPr/>
        </p:nvSpPr>
        <p:spPr>
          <a:xfrm>
            <a:off x="282499" y="3254582"/>
            <a:ext cx="3481909" cy="144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>
              <a:solidFill>
                <a:schemeClr val="tx1"/>
              </a:solidFill>
              <a:ea typeface="+mn-lt"/>
              <a:cs typeface="+mn-lt"/>
            </a:endParaRPr>
          </a:p>
          <a:p>
            <a:endParaRPr lang="fi-FI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endParaRPr lang="fi-FI" sz="1600" b="1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endParaRPr lang="fi-FI" sz="1600" b="1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fi-FI" sz="1600" b="1">
                <a:solidFill>
                  <a:schemeClr val="tx1"/>
                </a:solidFill>
                <a:ea typeface="+mn-lt"/>
                <a:cs typeface="+mn-lt"/>
              </a:rPr>
              <a:t>Kaikkea (ei vain alkoholia) pitää kokeilla. </a:t>
            </a:r>
            <a:endParaRPr lang="fi-FI">
              <a:solidFill>
                <a:schemeClr val="tx1"/>
              </a:solidFill>
            </a:endParaRPr>
          </a:p>
          <a:p>
            <a:pPr>
              <a:defRPr/>
            </a:pPr>
            <a:r>
              <a:rPr lang="fi-FI" sz="1600">
                <a:solidFill>
                  <a:schemeClr val="tx1"/>
                </a:solidFill>
                <a:ea typeface="+mn-lt"/>
                <a:cs typeface="+mn-lt"/>
              </a:rPr>
              <a:t>Kyllä – ei. (Kerro ajatuksistasi.)</a:t>
            </a:r>
            <a:r>
              <a:rPr lang="fi-FI" sz="1600" b="1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fi-FI" sz="1600">
              <a:solidFill>
                <a:schemeClr val="tx1"/>
              </a:solidFill>
              <a:cs typeface="Calibri"/>
            </a:endParaRPr>
          </a:p>
          <a:p>
            <a:pPr>
              <a:defRPr/>
            </a:pPr>
            <a:endParaRPr lang="fi-FI" sz="1600" b="1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fi-FI" sz="1600" b="1">
                <a:solidFill>
                  <a:schemeClr val="tx1"/>
                </a:solidFill>
                <a:ea typeface="+mn-lt"/>
                <a:cs typeface="+mn-lt"/>
              </a:rPr>
              <a:t>  </a:t>
            </a:r>
            <a:endParaRPr lang="fi-FI">
              <a:solidFill>
                <a:schemeClr val="tx1"/>
              </a:solidFill>
            </a:endParaRP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54" y="3295121"/>
            <a:ext cx="1521012" cy="57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0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2917331" y="1976450"/>
            <a:ext cx="5573720" cy="4156084"/>
          </a:xfrm>
          <a:prstGeom prst="rect">
            <a:avLst/>
          </a:prstGeom>
        </p:spPr>
        <p:txBody>
          <a:bodyPr vert="horz" lIns="82953" tIns="41476" rIns="82953" bIns="41476" rtlCol="0" anchor="t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6">
              <a:spcBef>
                <a:spcPts val="1000"/>
              </a:spcBef>
            </a:pPr>
            <a:endParaRPr lang="en-US" sz="1633">
              <a:solidFill>
                <a:srgbClr val="000000"/>
              </a:solidFill>
              <a:latin typeface="Calibri Light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en-US" sz="3266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5370320" y="2276186"/>
            <a:ext cx="7450629" cy="5390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4772"/>
            <a:endParaRPr lang="en-US" sz="2903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485244" y="6329138"/>
            <a:ext cx="4114800" cy="365125"/>
          </a:xfrm>
        </p:spPr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2142574-F59E-4C7E-BF7A-370534093F6E}"/>
              </a:ext>
            </a:extLst>
          </p:cNvPr>
          <p:cNvSpPr txBox="1"/>
          <p:nvPr/>
        </p:nvSpPr>
        <p:spPr>
          <a:xfrm>
            <a:off x="402724" y="882407"/>
            <a:ext cx="11278000" cy="714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r>
              <a:rPr lang="fi-FI" sz="4100" dirty="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VALINTOJEN STOORI –VIDEO – osa3</a:t>
            </a:r>
            <a:endParaRPr lang="fi-FI" sz="4100" dirty="0">
              <a:latin typeface="Calibri Light"/>
              <a:cs typeface="Calibri"/>
            </a:endParaRPr>
          </a:p>
        </p:txBody>
      </p:sp>
      <p:sp>
        <p:nvSpPr>
          <p:cNvPr id="1021" name="Tekstiruutu 1020">
            <a:extLst>
              <a:ext uri="{FF2B5EF4-FFF2-40B4-BE49-F238E27FC236}">
                <a16:creationId xmlns:a16="http://schemas.microsoft.com/office/drawing/2014/main" id="{6A5BF398-E531-4EC6-AA03-F5D5FA0EE7AC}"/>
              </a:ext>
            </a:extLst>
          </p:cNvPr>
          <p:cNvSpPr txBox="1"/>
          <p:nvPr/>
        </p:nvSpPr>
        <p:spPr>
          <a:xfrm>
            <a:off x="1531698" y="4587336"/>
            <a:ext cx="2488580" cy="474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14772"/>
            <a:endParaRPr lang="fi-FI" sz="2540" b="1">
              <a:solidFill>
                <a:srgbClr val="000000"/>
              </a:solidFill>
              <a:latin typeface="Calibri Light"/>
              <a:cs typeface="Calibri"/>
            </a:endParaRPr>
          </a:p>
        </p:txBody>
      </p:sp>
      <p:sp>
        <p:nvSpPr>
          <p:cNvPr id="982" name="Tekstiruutu 981">
            <a:extLst>
              <a:ext uri="{FF2B5EF4-FFF2-40B4-BE49-F238E27FC236}">
                <a16:creationId xmlns:a16="http://schemas.microsoft.com/office/drawing/2014/main" id="{51CE22D6-D587-4C3F-9272-8C29B59261D0}"/>
              </a:ext>
            </a:extLst>
          </p:cNvPr>
          <p:cNvSpPr txBox="1"/>
          <p:nvPr/>
        </p:nvSpPr>
        <p:spPr>
          <a:xfrm>
            <a:off x="1532415" y="6327789"/>
            <a:ext cx="2488581" cy="5304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endParaRPr lang="fi-FI" sz="290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3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E128D77-0A5F-4868-9988-944581F83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39" y="2476517"/>
            <a:ext cx="2050171" cy="1141753"/>
          </a:xfrm>
          <a:prstGeom prst="rect">
            <a:avLst/>
          </a:prstGeom>
        </p:spPr>
      </p:pic>
      <p:pic>
        <p:nvPicPr>
          <p:cNvPr id="10" name="Online-media 1" title="Valintojen stoori FIN">
            <a:hlinkClick r:id="" action="ppaction://media"/>
            <a:extLst>
              <a:ext uri="{FF2B5EF4-FFF2-40B4-BE49-F238E27FC236}">
                <a16:creationId xmlns:a16="http://schemas.microsoft.com/office/drawing/2014/main" id="{DBCDE4D8-AFD2-4D45-AD76-8C0A422EF6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06460" y="2148469"/>
            <a:ext cx="5233027" cy="39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tsikko 23"/>
          <p:cNvSpPr>
            <a:spLocks noGrp="1"/>
          </p:cNvSpPr>
          <p:nvPr>
            <p:ph type="title"/>
          </p:nvPr>
        </p:nvSpPr>
        <p:spPr>
          <a:xfrm>
            <a:off x="222128" y="851387"/>
            <a:ext cx="11925377" cy="1036406"/>
          </a:xfrm>
        </p:spPr>
        <p:txBody>
          <a:bodyPr>
            <a:normAutofit/>
          </a:bodyPr>
          <a:lstStyle/>
          <a:p>
            <a:r>
              <a:rPr lang="fi-FI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cs typeface="Calibri Light"/>
              </a:rPr>
              <a:t>Osa 3: TUNTEET, TURVATAIDOT JA OMAT RAJAT (25 min)</a:t>
            </a:r>
            <a:endParaRPr lang="fi-FI" sz="4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2" name="Pyöristetty suorakulmio 1"/>
          <p:cNvSpPr/>
          <p:nvPr/>
        </p:nvSpPr>
        <p:spPr>
          <a:xfrm>
            <a:off x="222128" y="2081746"/>
            <a:ext cx="7220891" cy="41125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Kuka tarinan henkilöistä oli ihastunut / rakastunut ja keneen? </a:t>
            </a:r>
          </a:p>
          <a:p>
            <a:pPr algn="ctr"/>
            <a:r>
              <a:rPr lang="fi-FI">
                <a:solidFill>
                  <a:schemeClr val="tx1"/>
                </a:solidFill>
              </a:rPr>
              <a:t>Onko mielestänne eroa ihastumisen ja rakastumisen välillä? 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algn="ctr"/>
            <a:endParaRPr lang="fi-FI">
              <a:solidFill>
                <a:schemeClr val="tx1"/>
              </a:solidFill>
            </a:endParaRPr>
          </a:p>
          <a:p>
            <a:pPr algn="ctr"/>
            <a:r>
              <a:rPr lang="fi-FI">
                <a:solidFill>
                  <a:schemeClr val="tx1"/>
                </a:solidFill>
              </a:rPr>
              <a:t>Mistä huomaa, että on ihastunut/rakastunut? 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fi-FI">
                <a:solidFill>
                  <a:schemeClr val="tx1"/>
                </a:solidFill>
              </a:rPr>
              <a:t>Missä ihastuminen/rakastuminen voisi tuntua?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algn="ctr"/>
            <a:endParaRPr lang="fi-FI">
              <a:solidFill>
                <a:schemeClr val="tx1"/>
              </a:solidFill>
            </a:endParaRPr>
          </a:p>
          <a:p>
            <a:pPr algn="ctr"/>
            <a:r>
              <a:rPr lang="fi-FI">
                <a:solidFill>
                  <a:schemeClr val="tx1"/>
                </a:solidFill>
              </a:rPr>
              <a:t>Jos haluaa lähestyä ihastuksen/rakkauden kohdetta, niin </a:t>
            </a:r>
          </a:p>
          <a:p>
            <a:pPr algn="ctr"/>
            <a:r>
              <a:rPr lang="fi-FI">
                <a:solidFill>
                  <a:schemeClr val="tx1"/>
                </a:solidFill>
              </a:rPr>
              <a:t>miten sen voisi tehdä? 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fi-FI">
                <a:solidFill>
                  <a:schemeClr val="tx1"/>
                </a:solidFill>
              </a:rPr>
              <a:t>Mitä voi tehdä, kun asiat eivät mene kuten haluaa ja on pettynyt? 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algn="ctr"/>
            <a:endParaRPr lang="fi-FI">
              <a:solidFill>
                <a:schemeClr val="tx1"/>
              </a:solidFill>
            </a:endParaRPr>
          </a:p>
          <a:p>
            <a:pPr algn="ctr"/>
            <a:r>
              <a:rPr lang="fi-FI">
                <a:solidFill>
                  <a:schemeClr val="tx1"/>
                </a:solidFill>
              </a:rPr>
              <a:t>Miten toimia, jos sinuun on joku ihastunut, mutta sinä et ole – </a:t>
            </a:r>
            <a:endParaRPr lang="fi-FI"/>
          </a:p>
          <a:p>
            <a:pPr algn="ctr"/>
            <a:r>
              <a:rPr lang="fi-FI">
                <a:solidFill>
                  <a:schemeClr val="tx1"/>
                </a:solidFill>
              </a:rPr>
              <a:t>miten olla loukkaamatta toista? 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fi-FI">
                <a:solidFill>
                  <a:schemeClr val="tx1"/>
                </a:solidFill>
              </a:rPr>
              <a:t>Jos seurustelee/on kimpassa jonkun kanssa, niin mitä se tarkoittaa?</a:t>
            </a:r>
            <a:endParaRPr lang="fi-FI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7621655" y="2533571"/>
            <a:ext cx="4289483" cy="306373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latin typeface="Calibri"/>
                <a:cs typeface="Calibri Light"/>
              </a:rPr>
              <a:t>Ihastumisen/rakastumisen tunne voi olla </a:t>
            </a:r>
            <a:r>
              <a:rPr lang="fi-FI" i="1">
                <a:solidFill>
                  <a:schemeClr val="tx1"/>
                </a:solidFill>
                <a:latin typeface="Calibri"/>
                <a:cs typeface="Calibri Light"/>
              </a:rPr>
              <a:t>v</a:t>
            </a:r>
            <a:r>
              <a:rPr lang="fi-FI">
                <a:solidFill>
                  <a:schemeClr val="tx1"/>
                </a:solidFill>
                <a:latin typeface="Calibri"/>
                <a:cs typeface="Calibri Light"/>
              </a:rPr>
              <a:t>oimakas</a:t>
            </a:r>
            <a:r>
              <a:rPr lang="fi-FI" i="1">
                <a:solidFill>
                  <a:schemeClr val="tx1"/>
                </a:solidFill>
                <a:latin typeface="Calibri"/>
                <a:cs typeface="Calibri Light"/>
              </a:rPr>
              <a:t> </a:t>
            </a:r>
            <a:r>
              <a:rPr lang="fi-FI">
                <a:solidFill>
                  <a:schemeClr val="tx1"/>
                </a:solidFill>
                <a:latin typeface="Calibri"/>
                <a:cs typeface="Calibri Light"/>
              </a:rPr>
              <a:t>ja</a:t>
            </a:r>
            <a:r>
              <a:rPr lang="fi-FI" i="1">
                <a:solidFill>
                  <a:schemeClr val="tx1"/>
                </a:solidFill>
                <a:latin typeface="Calibri"/>
                <a:cs typeface="Calibri Light"/>
              </a:rPr>
              <a:t> </a:t>
            </a:r>
            <a:r>
              <a:rPr lang="fi-FI">
                <a:solidFill>
                  <a:schemeClr val="tx1"/>
                </a:solidFill>
                <a:latin typeface="Calibri"/>
                <a:cs typeface="Calibri Light"/>
              </a:rPr>
              <a:t>ihastuksen/rakkauden kohteeseen ei aina itse pysty vaikuttamaan. </a:t>
            </a:r>
          </a:p>
          <a:p>
            <a:pPr algn="ctr"/>
            <a:endParaRPr lang="fi-FI">
              <a:solidFill>
                <a:schemeClr val="tx1"/>
              </a:solidFill>
              <a:latin typeface="Calibri"/>
              <a:cs typeface="Calibri Light"/>
            </a:endParaRPr>
          </a:p>
          <a:p>
            <a:pPr algn="ctr"/>
            <a:r>
              <a:rPr lang="fi-FI">
                <a:solidFill>
                  <a:schemeClr val="tx1"/>
                </a:solidFill>
                <a:latin typeface="Calibri"/>
                <a:cs typeface="Calibri Light"/>
              </a:rPr>
              <a:t>Erilaisia tunteita on paljon eikä niitä tarvitse pelätä. Tunteitaan ei voi hallita, mutta omaan toimintaan voi </a:t>
            </a:r>
            <a:r>
              <a:rPr lang="fi-FI">
                <a:solidFill>
                  <a:schemeClr val="tx1"/>
                </a:solidFill>
                <a:cs typeface="Calibri Light"/>
              </a:rPr>
              <a:t>aina vaikuttaa</a:t>
            </a:r>
            <a:r>
              <a:rPr lang="fi-FI">
                <a:solidFill>
                  <a:schemeClr val="tx1"/>
                </a:solidFill>
                <a:latin typeface="Calibri"/>
                <a:cs typeface="Calibri Light"/>
              </a:rPr>
              <a:t>. Siksi on tärkeää tunnistaa omia tunteitaan.</a:t>
            </a:r>
          </a:p>
        </p:txBody>
      </p:sp>
    </p:spTree>
    <p:extLst>
      <p:ext uri="{BB962C8B-B14F-4D97-AF65-F5344CB8AC3E}">
        <p14:creationId xmlns:p14="http://schemas.microsoft.com/office/powerpoint/2010/main" val="77870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tsikko 23"/>
          <p:cNvSpPr>
            <a:spLocks noGrp="1"/>
          </p:cNvSpPr>
          <p:nvPr>
            <p:ph type="title"/>
          </p:nvPr>
        </p:nvSpPr>
        <p:spPr>
          <a:xfrm>
            <a:off x="176802" y="675656"/>
            <a:ext cx="12267560" cy="824539"/>
          </a:xfrm>
        </p:spPr>
        <p:txBody>
          <a:bodyPr>
            <a:noAutofit/>
          </a:bodyPr>
          <a:lstStyle/>
          <a:p>
            <a:r>
              <a:rPr lang="fi-FI" sz="4100">
                <a:cs typeface="Calibri Light"/>
              </a:rPr>
              <a:t>           </a:t>
            </a:r>
            <a:br>
              <a:rPr lang="fi-FI" sz="4100">
                <a:cs typeface="Calibri Light"/>
              </a:rPr>
            </a:br>
            <a:r>
              <a:rPr lang="fi-FI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cs typeface="Calibri Light"/>
              </a:rPr>
              <a:t>Osa 3: TUNTEET, TURVATAIDOT JA OMAT RAJAT (25 min)</a:t>
            </a:r>
            <a:endParaRPr lang="fi-FI" sz="4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26" name="Tekstin paikkamerkki 25"/>
          <p:cNvSpPr>
            <a:spLocks noGrp="1"/>
          </p:cNvSpPr>
          <p:nvPr>
            <p:ph type="body" sz="half" idx="4294967295"/>
          </p:nvPr>
        </p:nvSpPr>
        <p:spPr>
          <a:xfrm>
            <a:off x="0" y="1807601"/>
            <a:ext cx="11658600" cy="4249910"/>
          </a:xfrm>
        </p:spPr>
        <p:txBody>
          <a:bodyPr vert="horz" lIns="82953" tIns="41476" rIns="82953" bIns="41476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40" b="1">
              <a:latin typeface="Calibri Light"/>
              <a:ea typeface="+mn-lt"/>
              <a:cs typeface="Calibri Light"/>
            </a:endParaRPr>
          </a:p>
          <a:p>
            <a:pPr marL="228125" indent="-228125">
              <a:lnSpc>
                <a:spcPct val="100000"/>
              </a:lnSpc>
              <a:spcBef>
                <a:spcPts val="0"/>
              </a:spcBef>
            </a:pPr>
            <a:endParaRPr lang="en-US" sz="2540">
              <a:latin typeface="Calibri Light"/>
              <a:cs typeface="Calibri"/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176802" y="1905289"/>
            <a:ext cx="7138587" cy="20288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Videolla Emil laittoi käden Emman reidelle ja Emma työnsi sen pois.</a:t>
            </a:r>
          </a:p>
          <a:p>
            <a:pPr algn="ctr"/>
            <a:r>
              <a:rPr lang="fi-FI">
                <a:solidFill>
                  <a:schemeClr val="tx1"/>
                </a:solidFill>
              </a:rPr>
              <a:t>Jessica läpsäisi Arttua pyllylle.</a:t>
            </a:r>
            <a:br>
              <a:rPr lang="fi-FI"/>
            </a:br>
            <a:r>
              <a:rPr lang="fi-FI">
                <a:solidFill>
                  <a:schemeClr val="tx1"/>
                </a:solidFill>
              </a:rPr>
              <a:t>Mitä Emma olisi voinut tehdä, jos ei olisi halunnut Emilin jatkavan koskettelua?</a:t>
            </a:r>
          </a:p>
          <a:p>
            <a:pPr algn="ctr"/>
            <a:endParaRPr lang="fi-FI" sz="1400">
              <a:solidFill>
                <a:schemeClr val="tx1"/>
              </a:solidFill>
            </a:endParaRPr>
          </a:p>
          <a:p>
            <a:pPr algn="ctr"/>
            <a:r>
              <a:rPr lang="fi-FI">
                <a:solidFill>
                  <a:schemeClr val="tx1"/>
                </a:solidFill>
              </a:rPr>
              <a:t>Mitä mieltä olette, onko helppo sanoa toiselle, jos joku asia ei tunnu hyvältä? (peukku ylös – peukku alas)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7886699" y="1839742"/>
            <a:ext cx="3771902" cy="232781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Jokaisella on erilainen oman tilan tarve ja se on ok. Toisen fyysisiä ja henkisiä rajoja on kunnioitettava. Se on jokaisen ihmisoikeus.</a:t>
            </a:r>
          </a:p>
          <a:p>
            <a:pPr algn="ctr"/>
            <a:endParaRPr lang="fi-FI">
              <a:solidFill>
                <a:schemeClr val="tx1"/>
              </a:solidFill>
            </a:endParaRPr>
          </a:p>
          <a:p>
            <a:pPr algn="ctr"/>
            <a:r>
              <a:rPr lang="fi-FI">
                <a:solidFill>
                  <a:schemeClr val="tx1"/>
                </a:solidFill>
              </a:rPr>
              <a:t>Keneenkään ei saa koskea ilman lupaa, ellei ole varma, että se on toiselle ok!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8153401" y="4550460"/>
            <a:ext cx="3346937" cy="168546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Toisesta henkilöstä otettua kuvaa ei saa jakaa </a:t>
            </a:r>
            <a:r>
              <a:rPr lang="fi-FI" err="1">
                <a:solidFill>
                  <a:schemeClr val="tx1"/>
                </a:solidFill>
              </a:rPr>
              <a:t>somessa</a:t>
            </a:r>
            <a:r>
              <a:rPr lang="fi-FI">
                <a:solidFill>
                  <a:schemeClr val="tx1"/>
                </a:solidFill>
              </a:rPr>
              <a:t> ilman kuvassa olevan henkilön suostumusta, jo lainsäädäntö rajoittaa kuvan käyttöä. 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178591" y="4339257"/>
            <a:ext cx="7226927" cy="20750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Miltä Artusta tuntui kuvan jakaminen?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Miksi Arttu suuttui, kun Jessica laittoi kuvan </a:t>
            </a:r>
            <a:r>
              <a:rPr lang="fi-FI" err="1">
                <a:solidFill>
                  <a:schemeClr val="tx1"/>
                </a:solidFill>
              </a:rPr>
              <a:t>Instaan</a:t>
            </a:r>
            <a:r>
              <a:rPr lang="fi-FI">
                <a:solidFill>
                  <a:schemeClr val="tx1"/>
                </a:solidFill>
              </a:rPr>
              <a:t>?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Voiko toisesta otettua kuvaa jakaa </a:t>
            </a:r>
            <a:r>
              <a:rPr lang="fi-FI" err="1">
                <a:solidFill>
                  <a:schemeClr val="tx1"/>
                </a:solidFill>
              </a:rPr>
              <a:t>somessa</a:t>
            </a:r>
            <a:r>
              <a:rPr lang="fi-FI">
                <a:solidFill>
                  <a:schemeClr val="tx1"/>
                </a:solidFill>
              </a:rPr>
              <a:t> ilman kuvassa olevan lupaa?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Mitä Jessica olisi voinut tehdä, kun huomasi, että Arttu pahoitti mielensä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kuvan jakamisesta?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Voiko kuvan ottaa pois </a:t>
            </a:r>
            <a:r>
              <a:rPr lang="fi-FI" err="1">
                <a:solidFill>
                  <a:schemeClr val="tx1"/>
                </a:solidFill>
              </a:rPr>
              <a:t>somesta</a:t>
            </a:r>
            <a:r>
              <a:rPr lang="fi-FI">
                <a:solidFill>
                  <a:schemeClr val="tx1"/>
                </a:solidFill>
              </a:rPr>
              <a:t>?</a:t>
            </a:r>
            <a:endParaRPr lang="fi-FI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3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in paikkamerkki 25"/>
          <p:cNvSpPr>
            <a:spLocks noGrp="1"/>
          </p:cNvSpPr>
          <p:nvPr>
            <p:ph type="body" sz="half" idx="2"/>
          </p:nvPr>
        </p:nvSpPr>
        <p:spPr>
          <a:xfrm>
            <a:off x="428652" y="951345"/>
            <a:ext cx="10359036" cy="7193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err="1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Osa</a:t>
            </a:r>
            <a:r>
              <a:rPr lang="en-US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 3: TURVATAITOHARJOITUKSET</a:t>
            </a:r>
            <a:endParaRPr lang="en-US" sz="4100" b="1">
              <a:cs typeface="Calibri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7" name="Kuvan paikkamerkki 2"/>
          <p:cNvSpPr txBox="1">
            <a:spLocks/>
          </p:cNvSpPr>
          <p:nvPr/>
        </p:nvSpPr>
        <p:spPr>
          <a:xfrm>
            <a:off x="7702345" y="2472651"/>
            <a:ext cx="3222063" cy="2430674"/>
          </a:xfrm>
          <a:prstGeom prst="rect">
            <a:avLst/>
          </a:prstGeom>
        </p:spPr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E74F0E0-A835-4EDD-9CA5-BCB9C0A0EFC7}"/>
              </a:ext>
            </a:extLst>
          </p:cNvPr>
          <p:cNvSpPr txBox="1"/>
          <p:nvPr/>
        </p:nvSpPr>
        <p:spPr>
          <a:xfrm>
            <a:off x="7605011" y="2871496"/>
            <a:ext cx="32266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latin typeface="Calibri"/>
              <a:cs typeface="Calibri Light"/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494886" y="1966486"/>
            <a:ext cx="4793288" cy="21819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endParaRPr lang="fi-FI" sz="1600">
              <a:solidFill>
                <a:schemeClr val="tx1"/>
              </a:solidFill>
            </a:endParaRPr>
          </a:p>
          <a:p>
            <a:pPr>
              <a:defRPr/>
            </a:pPr>
            <a:endParaRPr lang="fi-FI" sz="1600">
              <a:solidFill>
                <a:schemeClr val="tx1"/>
              </a:solidFill>
            </a:endParaRPr>
          </a:p>
          <a:p>
            <a:pPr>
              <a:defRPr/>
            </a:pPr>
            <a:endParaRPr lang="fi-FI" sz="1600">
              <a:solidFill>
                <a:schemeClr val="tx1"/>
              </a:solidFill>
            </a:endParaRPr>
          </a:p>
          <a:p>
            <a:pPr>
              <a:defRPr/>
            </a:pPr>
            <a:endParaRPr lang="fi-FI" sz="1600">
              <a:solidFill>
                <a:schemeClr val="tx1"/>
              </a:solidFill>
            </a:endParaRPr>
          </a:p>
          <a:p>
            <a:pPr>
              <a:defRPr/>
            </a:pPr>
            <a:r>
              <a:rPr lang="fi-FI" sz="1600">
                <a:solidFill>
                  <a:schemeClr val="tx1"/>
                </a:solidFill>
              </a:rPr>
              <a:t>Tehtävässä kokeillaan parin kanssa fyysisesti sitä, missä omat rajat kulkevat.</a:t>
            </a:r>
            <a:r>
              <a:rPr lang="fi-FI" sz="1600" b="1">
                <a:solidFill>
                  <a:schemeClr val="tx1"/>
                </a:solidFill>
                <a:ea typeface="+mn-lt"/>
                <a:cs typeface="+mn-lt"/>
              </a:rPr>
              <a:t>  </a:t>
            </a:r>
          </a:p>
          <a:p>
            <a:pPr>
              <a:defRPr/>
            </a:pPr>
            <a:endParaRPr lang="fi-FI" sz="1600" b="1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fi-FI" sz="1600" b="1">
                <a:solidFill>
                  <a:schemeClr val="tx1"/>
                </a:solidFill>
                <a:ea typeface="+mn-lt"/>
                <a:cs typeface="+mn-lt"/>
              </a:rPr>
              <a:t>Suorituksessa on hyvä huomioida erilaiset oman tilan tarpeet. </a:t>
            </a:r>
          </a:p>
          <a:p>
            <a:pPr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494886" y="4341056"/>
            <a:ext cx="4793288" cy="20643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endParaRPr lang="fi-FI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fi-FI" sz="1600">
                <a:solidFill>
                  <a:schemeClr val="tx1"/>
                </a:solidFill>
                <a:ea typeface="+mn-lt"/>
                <a:cs typeface="+mn-lt"/>
              </a:rPr>
              <a:t>H</a:t>
            </a:r>
            <a:r>
              <a:rPr lang="fi-FI" sz="1600">
                <a:solidFill>
                  <a:schemeClr val="tx1"/>
                </a:solidFill>
              </a:rPr>
              <a:t>arjoitellaan sanomaan käskypareja eri äänensävyillä ja kehon asennoilla.</a:t>
            </a:r>
            <a:endParaRPr lang="fi-FI" sz="1600">
              <a:solidFill>
                <a:schemeClr val="tx1"/>
              </a:solidFill>
              <a:cs typeface="Calibri"/>
            </a:endParaRPr>
          </a:p>
          <a:p>
            <a:pPr>
              <a:defRPr/>
            </a:pPr>
            <a:endParaRPr lang="fi-FI" sz="1600" b="1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fi-FI" sz="1600" b="1">
                <a:solidFill>
                  <a:schemeClr val="tx1"/>
                </a:solidFill>
                <a:ea typeface="+mn-lt"/>
                <a:cs typeface="+mn-lt"/>
              </a:rPr>
              <a:t>Esim. käskypari ota – en ota</a:t>
            </a:r>
            <a:endParaRPr lang="fi-FI">
              <a:solidFill>
                <a:schemeClr val="tx1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5"/>
          <a:srcRect t="15602"/>
          <a:stretch/>
        </p:blipFill>
        <p:spPr>
          <a:xfrm>
            <a:off x="687978" y="2066820"/>
            <a:ext cx="1789918" cy="56577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27" y="4402473"/>
            <a:ext cx="1340559" cy="579905"/>
          </a:xfrm>
          <a:prstGeom prst="rect">
            <a:avLst/>
          </a:prstGeom>
        </p:spPr>
      </p:pic>
      <p:sp>
        <p:nvSpPr>
          <p:cNvPr id="17" name="Pyöristetty suorakulmio 16"/>
          <p:cNvSpPr/>
          <p:nvPr/>
        </p:nvSpPr>
        <p:spPr>
          <a:xfrm>
            <a:off x="6217205" y="1957415"/>
            <a:ext cx="5412983" cy="4180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 b="1">
              <a:solidFill>
                <a:schemeClr val="tx1"/>
              </a:solidFill>
            </a:endParaRPr>
          </a:p>
          <a:p>
            <a:endParaRPr lang="fi-FI" sz="1000" b="1">
              <a:solidFill>
                <a:schemeClr val="tx1"/>
              </a:solidFill>
            </a:endParaRPr>
          </a:p>
          <a:p>
            <a:r>
              <a:rPr lang="fi-FI" b="1">
                <a:solidFill>
                  <a:schemeClr val="tx1"/>
                </a:solidFill>
              </a:rPr>
              <a:t>Sano EI</a:t>
            </a:r>
            <a:endParaRPr lang="fi-FI">
              <a:solidFill>
                <a:schemeClr val="tx1"/>
              </a:solidFill>
            </a:endParaRPr>
          </a:p>
          <a:p>
            <a:r>
              <a:rPr lang="fi-FI">
                <a:solidFill>
                  <a:schemeClr val="tx1"/>
                </a:solidFill>
              </a:rPr>
              <a:t>• Opettele kuuluva, jämäkkä ja vakuuttava EI.</a:t>
            </a:r>
          </a:p>
          <a:p>
            <a:endParaRPr lang="fi-FI">
              <a:solidFill>
                <a:schemeClr val="tx1"/>
              </a:solidFill>
            </a:endParaRPr>
          </a:p>
          <a:p>
            <a:r>
              <a:rPr lang="fi-FI" b="1">
                <a:solidFill>
                  <a:schemeClr val="tx1"/>
                </a:solidFill>
              </a:rPr>
              <a:t>Poistu paikalta tai nettisivustolta</a:t>
            </a:r>
            <a:endParaRPr lang="fi-FI" b="1">
              <a:solidFill>
                <a:schemeClr val="tx1"/>
              </a:solidFill>
              <a:cs typeface="Calibri"/>
            </a:endParaRPr>
          </a:p>
          <a:p>
            <a:r>
              <a:rPr lang="fi-FI">
                <a:solidFill>
                  <a:schemeClr val="tx1"/>
                </a:solidFill>
              </a:rPr>
              <a:t>• Saat poistua aina sanomatta sanaakaan.</a:t>
            </a:r>
          </a:p>
          <a:p>
            <a:r>
              <a:rPr lang="fi-FI">
                <a:solidFill>
                  <a:schemeClr val="tx1"/>
                </a:solidFill>
              </a:rPr>
              <a:t>• Et tarvitse kenenkään lupaa tai suostumusta epäilyttävästä tilanteesta poistumiseen.</a:t>
            </a:r>
          </a:p>
          <a:p>
            <a:endParaRPr lang="fi-FI">
              <a:solidFill>
                <a:schemeClr val="tx1"/>
              </a:solidFill>
              <a:cs typeface="Calibri"/>
            </a:endParaRPr>
          </a:p>
          <a:p>
            <a:r>
              <a:rPr lang="fi-FI" b="1">
                <a:solidFill>
                  <a:schemeClr val="tx1"/>
                </a:solidFill>
              </a:rPr>
              <a:t>Kerro luotettavalle aikuiselle</a:t>
            </a:r>
            <a:endParaRPr lang="fi-FI" b="1">
              <a:solidFill>
                <a:schemeClr val="tx1"/>
              </a:solidFill>
              <a:cs typeface="Calibri"/>
            </a:endParaRPr>
          </a:p>
          <a:p>
            <a:r>
              <a:rPr lang="fi-FI">
                <a:solidFill>
                  <a:schemeClr val="tx1"/>
                </a:solidFill>
              </a:rPr>
              <a:t>• Kerro, vaikka tilanne olisi jo ohi.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r>
              <a:rPr lang="fi-FI">
                <a:solidFill>
                  <a:schemeClr val="tx1"/>
                </a:solidFill>
              </a:rPr>
              <a:t>• Aikuinen voi puuttua tilanteeseen ja tukea lasta.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 rotWithShape="1">
          <a:blip r:embed="rId7"/>
          <a:srcRect t="14496"/>
          <a:stretch/>
        </p:blipFill>
        <p:spPr>
          <a:xfrm>
            <a:off x="6891116" y="2146644"/>
            <a:ext cx="1524138" cy="53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77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3F498-9636-E245-92A4-C60198BBAEB7}"/>
              </a:ext>
            </a:extLst>
          </p:cNvPr>
          <p:cNvSpPr txBox="1"/>
          <p:nvPr/>
        </p:nvSpPr>
        <p:spPr>
          <a:xfrm>
            <a:off x="658761" y="2312546"/>
            <a:ext cx="11080955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59232" indent="-259232" defTabSz="414772">
              <a:buFont typeface="Arial"/>
              <a:buChar char="•"/>
            </a:pPr>
            <a:r>
              <a:rPr lang="fi-FI" sz="3200">
                <a:solidFill>
                  <a:srgbClr val="000000"/>
                </a:solidFill>
                <a:latin typeface="Calibri Light"/>
                <a:cs typeface="Arial"/>
              </a:rPr>
              <a:t>Yhdenvertaisuus</a:t>
            </a:r>
            <a:endParaRPr lang="fi-FI" sz="320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259232" indent="-259232" defTabSz="414772">
              <a:buFont typeface="Arial"/>
              <a:buChar char="•"/>
            </a:pPr>
            <a:r>
              <a:rPr lang="fi-FI" sz="3200">
                <a:solidFill>
                  <a:srgbClr val="000000"/>
                </a:solidFill>
                <a:latin typeface="Calibri Light"/>
                <a:cs typeface="Arial"/>
              </a:rPr>
              <a:t>Muistetaan, että 6.-luokkalaiset saattavat pohtia jo seksuaalista suuntautumistaan. </a:t>
            </a:r>
          </a:p>
          <a:p>
            <a:pPr marL="259232" indent="-259232" defTabSz="414772">
              <a:buFont typeface="Arial"/>
              <a:buChar char="•"/>
            </a:pPr>
            <a:r>
              <a:rPr lang="fi-FI" sz="3200">
                <a:solidFill>
                  <a:srgbClr val="000000"/>
                </a:solidFill>
                <a:latin typeface="Calibri Light"/>
                <a:cs typeface="Arial"/>
              </a:rPr>
              <a:t>Ei painoteta mitään seksuaalista suuntautumista tai anneta muitakaan valmiita malleja.</a:t>
            </a:r>
          </a:p>
          <a:p>
            <a:pPr marL="259232" indent="-259232" defTabSz="414772">
              <a:buFont typeface="Arial"/>
              <a:buChar char="•"/>
            </a:pPr>
            <a:r>
              <a:rPr lang="fi-FI" sz="3200">
                <a:solidFill>
                  <a:srgbClr val="000000"/>
                </a:solidFill>
                <a:latin typeface="Calibri Light"/>
                <a:cs typeface="Arial"/>
              </a:rPr>
              <a:t>Monikulttuurisuus; muistetaan, että aiheet saattavat olla arkaluontoisia joissakin kulttuureissa tai perheissä.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455045" y="921174"/>
            <a:ext cx="7368528" cy="7232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4772"/>
            <a:r>
              <a:rPr lang="fi-FI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HUOMIOITAVAA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</p:spTree>
    <p:extLst>
      <p:ext uri="{BB962C8B-B14F-4D97-AF65-F5344CB8AC3E}">
        <p14:creationId xmlns:p14="http://schemas.microsoft.com/office/powerpoint/2010/main" val="27858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2917331" y="1976450"/>
            <a:ext cx="5573720" cy="4156084"/>
          </a:xfrm>
          <a:prstGeom prst="rect">
            <a:avLst/>
          </a:prstGeom>
        </p:spPr>
        <p:txBody>
          <a:bodyPr vert="horz" lIns="82953" tIns="41476" rIns="82953" bIns="41476" rtlCol="0" anchor="t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6">
              <a:spcBef>
                <a:spcPts val="1000"/>
              </a:spcBef>
            </a:pPr>
            <a:endParaRPr lang="en-US" sz="1633">
              <a:solidFill>
                <a:srgbClr val="000000"/>
              </a:solidFill>
              <a:latin typeface="Calibri Light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en-US" sz="3266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5370320" y="2276186"/>
            <a:ext cx="7450629" cy="5390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4772"/>
            <a:endParaRPr lang="en-US" sz="2903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485244" y="6329138"/>
            <a:ext cx="4114800" cy="365125"/>
          </a:xfrm>
        </p:spPr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2142574-F59E-4C7E-BF7A-370534093F6E}"/>
              </a:ext>
            </a:extLst>
          </p:cNvPr>
          <p:cNvSpPr txBox="1"/>
          <p:nvPr/>
        </p:nvSpPr>
        <p:spPr>
          <a:xfrm>
            <a:off x="402724" y="882407"/>
            <a:ext cx="11278000" cy="714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r>
              <a:rPr lang="fi-FI" sz="4100" dirty="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VALINTOJEN STOORI –VIDEO – lopputekstit</a:t>
            </a:r>
            <a:endParaRPr lang="fi-FI" sz="4100" dirty="0">
              <a:latin typeface="Calibri Light"/>
              <a:cs typeface="Calibri"/>
            </a:endParaRPr>
          </a:p>
        </p:txBody>
      </p:sp>
      <p:sp>
        <p:nvSpPr>
          <p:cNvPr id="1021" name="Tekstiruutu 1020">
            <a:extLst>
              <a:ext uri="{FF2B5EF4-FFF2-40B4-BE49-F238E27FC236}">
                <a16:creationId xmlns:a16="http://schemas.microsoft.com/office/drawing/2014/main" id="{6A5BF398-E531-4EC6-AA03-F5D5FA0EE7AC}"/>
              </a:ext>
            </a:extLst>
          </p:cNvPr>
          <p:cNvSpPr txBox="1"/>
          <p:nvPr/>
        </p:nvSpPr>
        <p:spPr>
          <a:xfrm>
            <a:off x="1531698" y="4587336"/>
            <a:ext cx="2488580" cy="474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14772"/>
            <a:endParaRPr lang="fi-FI" sz="2540" b="1">
              <a:solidFill>
                <a:srgbClr val="000000"/>
              </a:solidFill>
              <a:latin typeface="Calibri Light"/>
              <a:cs typeface="Calibri"/>
            </a:endParaRPr>
          </a:p>
        </p:txBody>
      </p:sp>
      <p:sp>
        <p:nvSpPr>
          <p:cNvPr id="982" name="Tekstiruutu 981">
            <a:extLst>
              <a:ext uri="{FF2B5EF4-FFF2-40B4-BE49-F238E27FC236}">
                <a16:creationId xmlns:a16="http://schemas.microsoft.com/office/drawing/2014/main" id="{51CE22D6-D587-4C3F-9272-8C29B59261D0}"/>
              </a:ext>
            </a:extLst>
          </p:cNvPr>
          <p:cNvSpPr txBox="1"/>
          <p:nvPr/>
        </p:nvSpPr>
        <p:spPr>
          <a:xfrm>
            <a:off x="1532415" y="6327789"/>
            <a:ext cx="2488581" cy="5304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endParaRPr lang="fi-FI" sz="290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3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E128D77-0A5F-4868-9988-944581F83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39" y="2476517"/>
            <a:ext cx="2050171" cy="1141753"/>
          </a:xfrm>
          <a:prstGeom prst="rect">
            <a:avLst/>
          </a:prstGeom>
        </p:spPr>
      </p:pic>
      <p:pic>
        <p:nvPicPr>
          <p:cNvPr id="10" name="Online-media 1" title="Valintojen stoori FIN">
            <a:hlinkClick r:id="" action="ppaction://media"/>
            <a:extLst>
              <a:ext uri="{FF2B5EF4-FFF2-40B4-BE49-F238E27FC236}">
                <a16:creationId xmlns:a16="http://schemas.microsoft.com/office/drawing/2014/main" id="{DBCDE4D8-AFD2-4D45-AD76-8C0A422EF6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179861" y="2294421"/>
            <a:ext cx="5233027" cy="39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7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3F498-9636-E245-92A4-C60198BBAEB7}"/>
              </a:ext>
            </a:extLst>
          </p:cNvPr>
          <p:cNvSpPr txBox="1"/>
          <p:nvPr/>
        </p:nvSpPr>
        <p:spPr>
          <a:xfrm>
            <a:off x="581900" y="2785643"/>
            <a:ext cx="985596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14772"/>
            <a:r>
              <a:rPr lang="fi-FI" sz="2800" dirty="0">
                <a:solidFill>
                  <a:srgbClr val="000000"/>
                </a:solidFill>
                <a:latin typeface="Calibri Light"/>
                <a:cs typeface="Calibri"/>
              </a:rPr>
              <a:t>Perehdyttäjinä Teija Tarkkinen ja Tarja Leponiemi-Arponen</a:t>
            </a:r>
          </a:p>
          <a:p>
            <a:pPr defTabSz="414772"/>
            <a:endParaRPr lang="fi-FI" sz="2800" dirty="0">
              <a:solidFill>
                <a:srgbClr val="000000"/>
              </a:solidFill>
              <a:latin typeface="Calibri Light"/>
              <a:cs typeface="Calibri"/>
            </a:endParaRPr>
          </a:p>
          <a:p>
            <a:pPr defTabSz="414772"/>
            <a:r>
              <a:rPr lang="fi-FI" sz="2800" dirty="0">
                <a:solidFill>
                  <a:srgbClr val="000000"/>
                </a:solidFill>
                <a:latin typeface="Calibri Light"/>
                <a:cs typeface="Calibri"/>
              </a:rPr>
              <a:t>Sisältö:</a:t>
            </a:r>
          </a:p>
          <a:p>
            <a:pPr marL="414655" indent="-414655" defTabSz="414772">
              <a:buFont typeface="Arial"/>
              <a:buChar char="•"/>
            </a:pPr>
            <a:r>
              <a:rPr lang="fi-FI" sz="2800" dirty="0">
                <a:solidFill>
                  <a:srgbClr val="000000"/>
                </a:solidFill>
                <a:latin typeface="Calibri Light"/>
                <a:cs typeface="Calibri"/>
              </a:rPr>
              <a:t>Johdatus Valintojen stooriin</a:t>
            </a:r>
            <a:r>
              <a:rPr lang="fi-FI" sz="1600" dirty="0"/>
              <a:t> </a:t>
            </a:r>
            <a:r>
              <a:rPr lang="fi-FI" sz="2800" dirty="0">
                <a:solidFill>
                  <a:srgbClr val="000000"/>
                </a:solidFill>
                <a:latin typeface="Calibri Light"/>
                <a:cs typeface="Calibri"/>
              </a:rPr>
              <a:t> </a:t>
            </a:r>
          </a:p>
          <a:p>
            <a:pPr marL="414655" indent="-414655" defTabSz="414772">
              <a:buFont typeface="Arial"/>
              <a:buChar char="•"/>
            </a:pPr>
            <a:r>
              <a:rPr lang="fi-FI" sz="2800" dirty="0">
                <a:solidFill>
                  <a:srgbClr val="000000"/>
                </a:solidFill>
                <a:latin typeface="Calibri Light"/>
                <a:cs typeface="Calibri"/>
              </a:rPr>
              <a:t>Videon katselu</a:t>
            </a:r>
          </a:p>
          <a:p>
            <a:pPr marL="414655" indent="-414655" defTabSz="414772">
              <a:buFont typeface="Arial"/>
              <a:buChar char="•"/>
            </a:pPr>
            <a:r>
              <a:rPr lang="fi-FI" sz="2800" dirty="0">
                <a:solidFill>
                  <a:srgbClr val="000000"/>
                </a:solidFill>
                <a:latin typeface="Calibri Light"/>
                <a:cs typeface="Calibri"/>
              </a:rPr>
              <a:t>Perehdytys menetelmän osioihin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58439" y="1749161"/>
            <a:ext cx="1060736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14772"/>
            <a:r>
              <a:rPr lang="fi-FI" sz="4400">
                <a:solidFill>
                  <a:srgbClr val="000000"/>
                </a:solidFill>
                <a:latin typeface="Calibri Light"/>
                <a:cs typeface="Calibri"/>
              </a:rPr>
              <a:t>Tervetuloa Valintojen stoori -perehdytykseen</a:t>
            </a:r>
          </a:p>
        </p:txBody>
      </p:sp>
    </p:spTree>
    <p:extLst>
      <p:ext uri="{BB962C8B-B14F-4D97-AF65-F5344CB8AC3E}">
        <p14:creationId xmlns:p14="http://schemas.microsoft.com/office/powerpoint/2010/main" val="1738980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in paikkamerkki 25"/>
          <p:cNvSpPr>
            <a:spLocks noGrp="1"/>
          </p:cNvSpPr>
          <p:nvPr>
            <p:ph type="body" sz="half" idx="2"/>
          </p:nvPr>
        </p:nvSpPr>
        <p:spPr>
          <a:xfrm>
            <a:off x="436664" y="930796"/>
            <a:ext cx="11700388" cy="6692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LOPPUKESKUSTELU JA TUNNIN PÄÄTTÄMINEN (5 min)</a:t>
            </a:r>
            <a:r>
              <a:rPr lang="en-US" sz="4100">
                <a:latin typeface="Calibri Light"/>
                <a:ea typeface="+mj-lt"/>
                <a:cs typeface="+mj-lt"/>
              </a:rPr>
              <a:t> 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2" name="Suorakulmio 1"/>
          <p:cNvSpPr/>
          <p:nvPr/>
        </p:nvSpPr>
        <p:spPr>
          <a:xfrm>
            <a:off x="837111" y="3568125"/>
            <a:ext cx="4520159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fi-FI">
              <a:cs typeface="Calibri"/>
            </a:endParaRPr>
          </a:p>
          <a:p>
            <a:endParaRPr lang="fi-FI">
              <a:latin typeface="Calibri Light"/>
              <a:cs typeface="Calibri Light"/>
            </a:endParaRPr>
          </a:p>
        </p:txBody>
      </p:sp>
      <p:sp>
        <p:nvSpPr>
          <p:cNvPr id="7" name="Kuvan paikkamerkki 2"/>
          <p:cNvSpPr txBox="1">
            <a:spLocks/>
          </p:cNvSpPr>
          <p:nvPr/>
        </p:nvSpPr>
        <p:spPr>
          <a:xfrm>
            <a:off x="8439764" y="1874521"/>
            <a:ext cx="3697288" cy="4266029"/>
          </a:xfrm>
          <a:prstGeom prst="rect">
            <a:avLst/>
          </a:prstGeom>
        </p:spPr>
      </p:sp>
      <p:sp>
        <p:nvSpPr>
          <p:cNvPr id="8" name="Pyöristetty suorakulmio 7"/>
          <p:cNvSpPr/>
          <p:nvPr/>
        </p:nvSpPr>
        <p:spPr>
          <a:xfrm>
            <a:off x="5969858" y="2054594"/>
            <a:ext cx="6000499" cy="256538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Valintoja tehdään koko ajan. Osa on helpompia, osa vaikeampia ja osa tehdään huomaamatta. </a:t>
            </a:r>
          </a:p>
          <a:p>
            <a:pPr algn="ctr"/>
            <a:endParaRPr lang="fi-FI">
              <a:solidFill>
                <a:schemeClr val="tx1"/>
              </a:solidFill>
            </a:endParaRPr>
          </a:p>
          <a:p>
            <a:pPr algn="ctr"/>
            <a:r>
              <a:rPr lang="fi-FI">
                <a:solidFill>
                  <a:schemeClr val="tx1"/>
                </a:solidFill>
              </a:rPr>
              <a:t>Joskus valinnat ovat hyviä ja joskus huonompia, mutta huonommistakin valinnoista yleensä selviää. Kaveria ei jätetä!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Vanhemmille kannattaa aina kertoa, minne menee ja kenen kanssa. 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7321BA01-40AB-46B6-8774-5B5DD654ECD3}"/>
              </a:ext>
            </a:extLst>
          </p:cNvPr>
          <p:cNvSpPr/>
          <p:nvPr/>
        </p:nvSpPr>
        <p:spPr>
          <a:xfrm>
            <a:off x="436663" y="2075967"/>
            <a:ext cx="5098897" cy="37152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latin typeface="Calibri"/>
                <a:cs typeface="Segoe UI"/>
              </a:rPr>
              <a:t>Miksi </a:t>
            </a:r>
            <a:r>
              <a:rPr lang="fi-FI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Arttu päätti taluttaa </a:t>
            </a:r>
            <a:r>
              <a:rPr lang="fi-FI" err="1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kevaria</a:t>
            </a:r>
            <a:r>
              <a:rPr lang="fi-FI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? Tiesittekö, että </a:t>
            </a:r>
            <a:r>
              <a:rPr lang="fi-FI" err="1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kevaria</a:t>
            </a:r>
            <a:r>
              <a:rPr lang="fi-FI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 tai moottoripyörää ei saa edes taluttaa päihteiden vaikutuksen alaisena</a:t>
            </a:r>
            <a:r>
              <a:rPr lang="en-US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ctr"/>
            <a:endParaRPr lang="en-US">
              <a:solidFill>
                <a:schemeClr val="tx1"/>
              </a:solidFill>
              <a:latin typeface="Calibri"/>
              <a:ea typeface="Segoe UI"/>
              <a:cs typeface="Segoe UI"/>
            </a:endParaRPr>
          </a:p>
          <a:p>
            <a:pPr algn="ctr"/>
            <a:r>
              <a:rPr lang="en-US" err="1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Millaisia</a:t>
            </a:r>
            <a:r>
              <a:rPr lang="en-US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 </a:t>
            </a:r>
            <a:r>
              <a:rPr lang="en-US" err="1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valintoja</a:t>
            </a:r>
            <a:r>
              <a:rPr lang="en-US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 nuoret </a:t>
            </a:r>
            <a:r>
              <a:rPr lang="en-US" err="1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tekivät</a:t>
            </a:r>
            <a:r>
              <a:rPr lang="en-US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videolla</a:t>
            </a:r>
            <a:r>
              <a:rPr lang="en-US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?</a:t>
            </a:r>
          </a:p>
          <a:p>
            <a:pPr algn="ctr" rtl="0"/>
            <a:r>
              <a:rPr lang="fi-FI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​Millainen ilta Emmalla oli? </a:t>
            </a:r>
          </a:p>
          <a:p>
            <a:pPr algn="ctr"/>
            <a:r>
              <a:rPr lang="fi-FI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Millainen ilta Jessicalla olisi ollut, jos muut eivät olisi juoneet?</a:t>
            </a:r>
            <a:r>
              <a:rPr lang="en-US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  <a:endParaRPr lang="en-US">
              <a:solidFill>
                <a:schemeClr val="tx1"/>
              </a:solidFill>
            </a:endParaRPr>
          </a:p>
          <a:p>
            <a:pPr algn="ctr" rtl="0"/>
            <a:r>
              <a:rPr lang="fi-FI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Kenelle voi kertoa, jos on huolissaan itsestään tai ystävästä?</a:t>
            </a:r>
            <a:r>
              <a:rPr lang="en-US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  <a:endParaRPr lang="fi-FI">
              <a:solidFill>
                <a:schemeClr val="tx1"/>
              </a:solidFill>
              <a:latin typeface="Calibri Light"/>
              <a:ea typeface="Segoe UI"/>
              <a:cs typeface="Segoe UI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629" y="4815068"/>
            <a:ext cx="4124556" cy="20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27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3F498-9636-E245-92A4-C60198BBAEB7}"/>
              </a:ext>
            </a:extLst>
          </p:cNvPr>
          <p:cNvSpPr txBox="1"/>
          <p:nvPr/>
        </p:nvSpPr>
        <p:spPr>
          <a:xfrm>
            <a:off x="1336896" y="2285288"/>
            <a:ext cx="9533259" cy="8182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14772"/>
            <a:br>
              <a:rPr lang="fi-FI" sz="2540">
                <a:solidFill>
                  <a:srgbClr val="000000"/>
                </a:solidFill>
                <a:latin typeface="Calibri Light"/>
                <a:cs typeface="Arial" panose="020B0604020202020204" pitchFamily="34" charset="0"/>
              </a:rPr>
            </a:br>
            <a:endParaRPr lang="fi-FI" sz="2177">
              <a:solidFill>
                <a:srgbClr val="000000"/>
              </a:solidFill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456FD5C-11FF-42FF-A32C-BC590D4B8255}"/>
              </a:ext>
            </a:extLst>
          </p:cNvPr>
          <p:cNvSpPr txBox="1"/>
          <p:nvPr/>
        </p:nvSpPr>
        <p:spPr>
          <a:xfrm>
            <a:off x="487860" y="874618"/>
            <a:ext cx="10720783" cy="714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r>
              <a:rPr lang="en-US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CASE-ESIMERKKEJÄ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BE291DA-2AAE-4CDE-9617-81BF7E3F2C0A}"/>
              </a:ext>
            </a:extLst>
          </p:cNvPr>
          <p:cNvSpPr txBox="1"/>
          <p:nvPr/>
        </p:nvSpPr>
        <p:spPr>
          <a:xfrm>
            <a:off x="1113745" y="2059545"/>
            <a:ext cx="987474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>
                <a:solidFill>
                  <a:srgbClr val="000000"/>
                </a:solidFill>
                <a:latin typeface="Calibri Light"/>
                <a:cs typeface="Arial"/>
              </a:rPr>
              <a:t>1. </a:t>
            </a:r>
            <a:r>
              <a:rPr lang="fi-FI" sz="2400">
                <a:latin typeface="Calibri Light"/>
                <a:cs typeface="Calibri Light"/>
              </a:rPr>
              <a:t>Stop-harjoitus ja erimieltä-harjoitus </a:t>
            </a:r>
            <a:endParaRPr lang="en-US" sz="2400">
              <a:ea typeface="+mn-lt"/>
              <a:cs typeface="+mn-lt"/>
            </a:endParaRPr>
          </a:p>
          <a:p>
            <a:r>
              <a:rPr lang="fi-FI" sz="2400">
                <a:latin typeface="Calibri Light"/>
                <a:cs typeface="Calibri Light"/>
              </a:rPr>
              <a:t>- Harjoitus menee huutamiseksi ja pelleilyksi</a:t>
            </a:r>
            <a:endParaRPr lang="fi-FI" sz="2400"/>
          </a:p>
          <a:p>
            <a:pPr defTabSz="414772"/>
            <a:endParaRPr lang="fi-FI" sz="2400">
              <a:solidFill>
                <a:srgbClr val="000000"/>
              </a:solidFill>
              <a:latin typeface="Calibri Light"/>
              <a:cs typeface="Arial"/>
            </a:endParaRPr>
          </a:p>
          <a:p>
            <a:pPr defTabSz="414772"/>
            <a:r>
              <a:rPr lang="fi-FI" sz="2400">
                <a:solidFill>
                  <a:srgbClr val="000000"/>
                </a:solidFill>
                <a:latin typeface="Calibri Light"/>
                <a:cs typeface="Calibri Light"/>
              </a:rPr>
              <a:t>2. Nuoren kertomien asioiden pohjalta herää huoli</a:t>
            </a:r>
            <a:endParaRPr lang="fi-FI" sz="2400">
              <a:ea typeface="+mn-lt"/>
              <a:cs typeface="+mn-lt"/>
            </a:endParaRPr>
          </a:p>
          <a:p>
            <a:pPr defTabSz="414772"/>
            <a:r>
              <a:rPr lang="fi-FI" sz="2400">
                <a:solidFill>
                  <a:srgbClr val="000000"/>
                </a:solidFill>
                <a:latin typeface="Calibri Light"/>
                <a:cs typeface="Calibri Light"/>
              </a:rPr>
              <a:t>- Miten tilanteessä tulisi toimia? Entä tunnin jälkeen?</a:t>
            </a:r>
            <a:endParaRPr lang="fi-FI" sz="2400">
              <a:cs typeface="Calibri"/>
            </a:endParaRPr>
          </a:p>
          <a:p>
            <a:pPr defTabSz="414772"/>
            <a:endParaRPr lang="fi-FI" sz="2400">
              <a:solidFill>
                <a:srgbClr val="000000"/>
              </a:solidFill>
              <a:latin typeface="Calibri Light"/>
              <a:cs typeface="Arial"/>
            </a:endParaRPr>
          </a:p>
          <a:p>
            <a:pPr defTabSz="414772"/>
            <a:r>
              <a:rPr lang="fi-FI" sz="2400">
                <a:solidFill>
                  <a:srgbClr val="000000"/>
                </a:solidFill>
                <a:latin typeface="Calibri Light"/>
                <a:cs typeface="Arial"/>
              </a:rPr>
              <a:t>3. Tunnetaidot</a:t>
            </a:r>
            <a:endParaRPr lang="fi-FI" sz="2400">
              <a:cs typeface="Calibri"/>
            </a:endParaRPr>
          </a:p>
          <a:p>
            <a:pPr defTabSz="414772"/>
            <a:r>
              <a:rPr lang="fi-FI" sz="2400">
                <a:solidFill>
                  <a:srgbClr val="000000"/>
                </a:solidFill>
                <a:latin typeface="Calibri Light"/>
                <a:cs typeface="Arial"/>
              </a:rPr>
              <a:t>- Kun alat kysellä ihastumisen tunteista ja seurusteluasioista nuorilta, huomaat punastelua, kiusaantuneisuutta ja merkitseviä katseita. Miten toimit?</a:t>
            </a:r>
          </a:p>
          <a:p>
            <a:pPr defTabSz="414772"/>
            <a:endParaRPr lang="fi-FI" sz="2400">
              <a:solidFill>
                <a:srgbClr val="000000"/>
              </a:solidFill>
              <a:latin typeface="Calibri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117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tsikko 23"/>
          <p:cNvSpPr>
            <a:spLocks noGrp="1"/>
          </p:cNvSpPr>
          <p:nvPr>
            <p:ph type="title"/>
          </p:nvPr>
        </p:nvSpPr>
        <p:spPr>
          <a:xfrm>
            <a:off x="285135" y="2534331"/>
            <a:ext cx="9066708" cy="729524"/>
          </a:xfrm>
        </p:spPr>
        <p:txBody>
          <a:bodyPr>
            <a:normAutofit fontScale="90000"/>
          </a:bodyPr>
          <a:lstStyle/>
          <a:p>
            <a:br>
              <a:rPr lang="fi-FI" sz="3992">
                <a:cs typeface="Calibri Light"/>
              </a:rPr>
            </a:br>
            <a:endParaRPr lang="fi-FI" sz="3992">
              <a:cs typeface="Calibri Light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26" name="Tekstin paikkamerkki 25"/>
          <p:cNvSpPr>
            <a:spLocks noGrp="1"/>
          </p:cNvSpPr>
          <p:nvPr>
            <p:ph type="body" sz="half" idx="4294967295"/>
          </p:nvPr>
        </p:nvSpPr>
        <p:spPr>
          <a:xfrm>
            <a:off x="766916" y="1976443"/>
            <a:ext cx="9311148" cy="4379909"/>
          </a:xfrm>
        </p:spPr>
        <p:txBody>
          <a:bodyPr vert="horz" lIns="82953" tIns="41476" rIns="82953" bIns="41476" rtlCol="0" anchor="t">
            <a:noAutofit/>
          </a:bodyPr>
          <a:lstStyle/>
          <a:p>
            <a:pPr marL="0" indent="0">
              <a:buNone/>
            </a:pPr>
            <a:endParaRPr lang="fi-FI" sz="1800" b="1"/>
          </a:p>
          <a:p>
            <a:pPr marL="0" indent="0">
              <a:buNone/>
            </a:pPr>
            <a:r>
              <a:rPr lang="fi-FI" sz="1800" b="1"/>
              <a:t>Elisa Prepula </a:t>
            </a:r>
            <a:r>
              <a:rPr lang="fi-FI" sz="1800"/>
              <a:t>(Eteläinen alue, Kallio ja Kalasatama)  050 528 7824 </a:t>
            </a:r>
            <a:r>
              <a:rPr lang="fi-FI" sz="1800">
                <a:hlinkClick r:id="rId5"/>
              </a:rPr>
              <a:t>elisa.prepula@hel.fi</a:t>
            </a:r>
            <a:endParaRPr lang="fi-FI" sz="1800" b="1"/>
          </a:p>
          <a:p>
            <a:pPr marL="0" indent="0">
              <a:buNone/>
            </a:pPr>
            <a:r>
              <a:rPr lang="fi-FI" sz="1800" b="1"/>
              <a:t>Antti Piispanen</a:t>
            </a:r>
            <a:r>
              <a:rPr lang="fi-FI" sz="1800"/>
              <a:t> (Läntinen alue) 040 358 7719 </a:t>
            </a:r>
            <a:r>
              <a:rPr lang="fi-FI" sz="1800">
                <a:hlinkClick r:id="rId6"/>
              </a:rPr>
              <a:t>antti.piispanen@hel.fi</a:t>
            </a:r>
            <a:endParaRPr lang="fi-FI" sz="1800" b="1"/>
          </a:p>
          <a:p>
            <a:pPr marL="0" indent="0">
              <a:buNone/>
            </a:pPr>
            <a:r>
              <a:rPr lang="fi-FI" sz="1800" b="1"/>
              <a:t>Eija Krogerus </a:t>
            </a:r>
            <a:r>
              <a:rPr lang="fi-FI" sz="1800"/>
              <a:t>(Idän alue)  050 402 0170  </a:t>
            </a:r>
            <a:r>
              <a:rPr lang="fi-FI" sz="1800">
                <a:hlinkClick r:id="rId7"/>
              </a:rPr>
              <a:t>eija.krogerus@hel.fi</a:t>
            </a:r>
            <a:endParaRPr lang="fi-FI" sz="1800" b="1">
              <a:cs typeface="Calibri"/>
            </a:endParaRPr>
          </a:p>
          <a:p>
            <a:pPr marL="0" indent="0">
              <a:buNone/>
            </a:pPr>
            <a:r>
              <a:rPr lang="fi-FI" sz="1800" b="1"/>
              <a:t>Tarja Leponiemi-Arponen  </a:t>
            </a:r>
            <a:r>
              <a:rPr lang="fi-FI" sz="1800"/>
              <a:t>(Idän alue) 041 5121 769 </a:t>
            </a:r>
            <a:r>
              <a:rPr lang="fi-FI" sz="1800">
                <a:hlinkClick r:id="rId8"/>
              </a:rPr>
              <a:t>tarja.leponiemi-arponen@hel.fi</a:t>
            </a:r>
            <a:r>
              <a:rPr lang="fi-FI" sz="1800"/>
              <a:t> </a:t>
            </a:r>
            <a:endParaRPr lang="fi-FI" sz="1800" b="1">
              <a:cs typeface="Calibri"/>
            </a:endParaRPr>
          </a:p>
          <a:p>
            <a:pPr marL="0" indent="0">
              <a:buNone/>
            </a:pPr>
            <a:r>
              <a:rPr lang="fi-FI" sz="1800" b="1"/>
              <a:t>Eeva Lauri </a:t>
            </a:r>
            <a:r>
              <a:rPr lang="fi-FI" sz="1800"/>
              <a:t>(Kaakkoinen alue) 050 304 6369 </a:t>
            </a:r>
            <a:r>
              <a:rPr lang="fi-FI" sz="1800">
                <a:hlinkClick r:id="rId9"/>
              </a:rPr>
              <a:t>eeva.lauri@hel.fi</a:t>
            </a:r>
            <a:r>
              <a:rPr lang="fi-FI" sz="1800"/>
              <a:t> </a:t>
            </a:r>
            <a:endParaRPr lang="fi-FI" sz="1800" b="1">
              <a:cs typeface="Calibri"/>
            </a:endParaRPr>
          </a:p>
          <a:p>
            <a:pPr marL="0" indent="0">
              <a:buNone/>
            </a:pPr>
            <a:r>
              <a:rPr lang="fi-FI" sz="1800" b="1"/>
              <a:t>Teija Tarkkinen </a:t>
            </a:r>
            <a:r>
              <a:rPr lang="fi-FI" sz="1800"/>
              <a:t>(Pohjoinen ja keskinen alue) 050 380 9617 </a:t>
            </a:r>
            <a:r>
              <a:rPr lang="fi-FI" sz="1800">
                <a:hlinkClick r:id="rId10"/>
              </a:rPr>
              <a:t>teija.tarkkinen@hel.fi</a:t>
            </a:r>
            <a:r>
              <a:rPr lang="fi-FI" sz="1800"/>
              <a:t> </a:t>
            </a:r>
            <a:endParaRPr lang="fi-FI" sz="1800" b="1">
              <a:cs typeface="Calibri"/>
            </a:endParaRPr>
          </a:p>
          <a:p>
            <a:pPr marL="0" indent="0">
              <a:buNone/>
            </a:pPr>
            <a:r>
              <a:rPr lang="fi-FI" sz="1800" b="1"/>
              <a:t>Minna Revontuli </a:t>
            </a:r>
            <a:r>
              <a:rPr lang="fi-FI" sz="1800"/>
              <a:t>(Koillinen ja keskinen alue) 040 589 3039 </a:t>
            </a:r>
            <a:r>
              <a:rPr lang="fi-FI" sz="1800">
                <a:hlinkClick r:id="rId11"/>
              </a:rPr>
              <a:t>minna.revontuli@hel.fi</a:t>
            </a:r>
            <a:r>
              <a:rPr lang="fi-FI" sz="1800"/>
              <a:t> </a:t>
            </a:r>
            <a:endParaRPr lang="fi-FI" sz="1800">
              <a:cs typeface="Calibri"/>
            </a:endParaRP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40" b="1">
              <a:latin typeface="Calibri Light"/>
              <a:ea typeface="+mn-lt"/>
              <a:cs typeface="Calibri Ligh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456FD5C-11FF-42FF-A32C-BC590D4B8255}"/>
              </a:ext>
            </a:extLst>
          </p:cNvPr>
          <p:cNvSpPr txBox="1"/>
          <p:nvPr/>
        </p:nvSpPr>
        <p:spPr>
          <a:xfrm>
            <a:off x="409202" y="960683"/>
            <a:ext cx="10720783" cy="714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r>
              <a:rPr lang="en-US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KOORDINAATTOREIDEN YHTEYSTIEDOT</a:t>
            </a:r>
          </a:p>
        </p:txBody>
      </p:sp>
    </p:spTree>
    <p:extLst>
      <p:ext uri="{BB962C8B-B14F-4D97-AF65-F5344CB8AC3E}">
        <p14:creationId xmlns:p14="http://schemas.microsoft.com/office/powerpoint/2010/main" val="4278073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3F498-9636-E245-92A4-C60198BBAEB7}"/>
              </a:ext>
            </a:extLst>
          </p:cNvPr>
          <p:cNvSpPr txBox="1"/>
          <p:nvPr/>
        </p:nvSpPr>
        <p:spPr>
          <a:xfrm>
            <a:off x="173869" y="1778726"/>
            <a:ext cx="11882363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14772"/>
            <a:r>
              <a:rPr lang="fi-FI" sz="4400" i="1" dirty="0">
                <a:solidFill>
                  <a:srgbClr val="009246"/>
                </a:solidFill>
                <a:latin typeface="Calibri Light"/>
                <a:cs typeface="Arial"/>
              </a:rPr>
              <a:t>Antoisia Valintojen stoori –tunteja</a:t>
            </a:r>
            <a:r>
              <a:rPr lang="fi-FI" sz="4400" i="1" dirty="0">
                <a:latin typeface="Calibri Light"/>
                <a:cs typeface="Arial"/>
              </a:rPr>
              <a:t> </a:t>
            </a:r>
            <a:r>
              <a:rPr lang="fi-FI" sz="4400" i="1" dirty="0">
                <a:solidFill>
                  <a:srgbClr val="009246"/>
                </a:solidFill>
                <a:latin typeface="Calibri Light"/>
                <a:cs typeface="Arial"/>
              </a:rPr>
              <a:t>ja hyviä keskusteluja 6.-luokkalaisten kanssa!</a:t>
            </a:r>
          </a:p>
          <a:p>
            <a:pPr algn="ctr" defTabSz="414772"/>
            <a:endParaRPr lang="fi-FI" sz="4400" i="1">
              <a:solidFill>
                <a:srgbClr val="009246"/>
              </a:solidFill>
              <a:latin typeface="Calibri Light"/>
              <a:cs typeface="Arial"/>
            </a:endParaRPr>
          </a:p>
          <a:p>
            <a:pPr algn="ctr" defTabSz="414772"/>
            <a:r>
              <a:rPr lang="fi-FI" sz="3200" dirty="0">
                <a:solidFill>
                  <a:srgbClr val="000000"/>
                </a:solidFill>
                <a:latin typeface="Calibri Light"/>
                <a:cs typeface="Calibri Light"/>
              </a:rPr>
              <a:t>Materiaalit löytyvät </a:t>
            </a:r>
            <a:r>
              <a:rPr lang="fi-FI" sz="3200" dirty="0" err="1">
                <a:solidFill>
                  <a:srgbClr val="000000"/>
                </a:solidFill>
                <a:latin typeface="Calibri Light"/>
                <a:cs typeface="Calibri Light"/>
              </a:rPr>
              <a:t>Klaari</a:t>
            </a:r>
            <a:r>
              <a:rPr lang="fi-FI" sz="3200" dirty="0">
                <a:solidFill>
                  <a:srgbClr val="000000"/>
                </a:solidFill>
                <a:latin typeface="Calibri Light"/>
                <a:cs typeface="Calibri Light"/>
              </a:rPr>
              <a:t> Helsingin  kotisivuilta</a:t>
            </a:r>
          </a:p>
          <a:p>
            <a:pPr algn="ctr" defTabSz="414772"/>
            <a:r>
              <a:rPr lang="fi-FI" sz="3200" dirty="0">
                <a:ea typeface="+mn-lt"/>
                <a:cs typeface="+mn-lt"/>
                <a:hlinkClick r:id="rId5"/>
              </a:rPr>
              <a:t>https://nuorten.helsinki/terveys-ja-hyvinvointi/tukea-ja-vetoapua/klaari-helsinki/valintojen-stoori/</a:t>
            </a:r>
            <a:endParaRPr lang="fi-FI" sz="3200">
              <a:cs typeface="Calibri"/>
            </a:endParaRPr>
          </a:p>
          <a:p>
            <a:pPr algn="ctr" defTabSz="414772"/>
            <a:endParaRPr lang="fi-FI" sz="3200" dirty="0">
              <a:latin typeface="Calibri"/>
              <a:ea typeface="+mn-lt"/>
              <a:cs typeface="Calibri"/>
            </a:endParaRPr>
          </a:p>
          <a:p>
            <a:pPr defTabSz="414772"/>
            <a:endParaRPr lang="fi-FI" sz="125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defTabSz="414772"/>
            <a:r>
              <a:rPr lang="fi-FI" sz="1250" dirty="0">
                <a:solidFill>
                  <a:srgbClr val="000000"/>
                </a:solidFill>
                <a:latin typeface="Calibri Light"/>
                <a:cs typeface="Calibri Light"/>
              </a:rPr>
              <a:t>Esityksen kuvat pixabay.com ja </a:t>
            </a:r>
            <a:r>
              <a:rPr lang="fi-FI" sz="1250" dirty="0" err="1">
                <a:solidFill>
                  <a:srgbClr val="000000"/>
                </a:solidFill>
                <a:latin typeface="Calibri Light"/>
                <a:cs typeface="Calibri Light"/>
              </a:rPr>
              <a:t>Klaari</a:t>
            </a:r>
            <a:r>
              <a:rPr lang="fi-FI" sz="1250" dirty="0">
                <a:solidFill>
                  <a:srgbClr val="000000"/>
                </a:solidFill>
                <a:latin typeface="Calibri Light"/>
                <a:cs typeface="Calibri Light"/>
              </a:rPr>
              <a:t> Helsinki</a:t>
            </a:r>
            <a:endParaRPr lang="fi-FI" sz="1250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10242" name="AutoShape 2" descr="C:\Users\Kai\Desktop\achievement-1238472__340_peukutus.webp"/>
          <p:cNvSpPr>
            <a:spLocks noChangeAspect="1" noChangeArrowheads="1"/>
          </p:cNvSpPr>
          <p:nvPr/>
        </p:nvSpPr>
        <p:spPr bwMode="auto">
          <a:xfrm>
            <a:off x="1387426" y="-131053"/>
            <a:ext cx="276509" cy="276510"/>
          </a:xfrm>
          <a:prstGeom prst="rect">
            <a:avLst/>
          </a:prstGeom>
          <a:noFill/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defTabSz="414772"/>
            <a:endParaRPr lang="fi-FI" sz="1633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4" name="AutoShape 4" descr="C:\Users\Kai\Desktop\achievement-1238472__340_peukutus.webp"/>
          <p:cNvSpPr>
            <a:spLocks noChangeAspect="1" noChangeArrowheads="1"/>
          </p:cNvSpPr>
          <p:nvPr/>
        </p:nvSpPr>
        <p:spPr bwMode="auto">
          <a:xfrm>
            <a:off x="1387426" y="-131053"/>
            <a:ext cx="276509" cy="276510"/>
          </a:xfrm>
          <a:prstGeom prst="rect">
            <a:avLst/>
          </a:prstGeom>
          <a:noFill/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defTabSz="414772"/>
            <a:endParaRPr lang="fi-FI" sz="1633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6" name="AutoShape 6" descr="C:\Users\Kai\Desktop\achievement-1238472__340_peukutus.webp"/>
          <p:cNvSpPr>
            <a:spLocks noChangeAspect="1" noChangeArrowheads="1"/>
          </p:cNvSpPr>
          <p:nvPr/>
        </p:nvSpPr>
        <p:spPr bwMode="auto">
          <a:xfrm>
            <a:off x="1387426" y="-131053"/>
            <a:ext cx="276509" cy="276510"/>
          </a:xfrm>
          <a:prstGeom prst="rect">
            <a:avLst/>
          </a:prstGeom>
          <a:noFill/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defTabSz="414772"/>
            <a:endParaRPr lang="fi-FI" sz="1633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8" name="AutoShape 8" descr="C:\Users\Kai\Desktop\achievement-1238472__340_peukutus.webp"/>
          <p:cNvSpPr>
            <a:spLocks noChangeAspect="1" noChangeArrowheads="1"/>
          </p:cNvSpPr>
          <p:nvPr/>
        </p:nvSpPr>
        <p:spPr bwMode="auto">
          <a:xfrm>
            <a:off x="1387426" y="-131053"/>
            <a:ext cx="276509" cy="276510"/>
          </a:xfrm>
          <a:prstGeom prst="rect">
            <a:avLst/>
          </a:prstGeom>
          <a:noFill/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defTabSz="414772"/>
            <a:endParaRPr lang="fi-FI" sz="1633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0" name="AutoShape 10" descr="C:\Users\Kai\Desktop\achievement-1238472__340_peukutus.webp"/>
          <p:cNvSpPr>
            <a:spLocks noChangeAspect="1" noChangeArrowheads="1"/>
          </p:cNvSpPr>
          <p:nvPr/>
        </p:nvSpPr>
        <p:spPr bwMode="auto">
          <a:xfrm>
            <a:off x="1387426" y="-131053"/>
            <a:ext cx="276509" cy="276510"/>
          </a:xfrm>
          <a:prstGeom prst="rect">
            <a:avLst/>
          </a:prstGeom>
          <a:noFill/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defTabSz="414772"/>
            <a:endParaRPr lang="fi-FI" sz="1633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Sisällön paikkamerkki 10" descr="communication-1991849__3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95195" y="-260044"/>
            <a:ext cx="3828136" cy="21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3F498-9636-E245-92A4-C60198BBAEB7}"/>
              </a:ext>
            </a:extLst>
          </p:cNvPr>
          <p:cNvSpPr txBox="1"/>
          <p:nvPr/>
        </p:nvSpPr>
        <p:spPr>
          <a:xfrm>
            <a:off x="1083345" y="2077720"/>
            <a:ext cx="744707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14655" indent="-414655" defTabSz="414772"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 Light"/>
                <a:cs typeface="Calibri"/>
              </a:rPr>
              <a:t>Suunnattu kuudesluokkalaisille</a:t>
            </a:r>
            <a:endParaRPr lang="fi-FI" sz="2800">
              <a:solidFill>
                <a:srgbClr val="000000"/>
              </a:solidFill>
              <a:latin typeface="Calibri Light"/>
              <a:cs typeface="Arial" panose="020B0604020202020204" pitchFamily="34" charset="0"/>
            </a:endParaRPr>
          </a:p>
          <a:p>
            <a:pPr marL="414655" indent="-414655" defTabSz="414772"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 Light"/>
                <a:cs typeface="Calibri"/>
              </a:rPr>
              <a:t>Keskustelemme alkoholista, nuuskasta, valinnoista ja tunteista sekä kaveripaineesta</a:t>
            </a:r>
            <a:endParaRPr lang="fi-FI" sz="2800">
              <a:solidFill>
                <a:srgbClr val="000000"/>
              </a:solidFill>
              <a:latin typeface="Calibri Light"/>
              <a:cs typeface="Arial" panose="020B0604020202020204" pitchFamily="34" charset="0"/>
            </a:endParaRPr>
          </a:p>
          <a:p>
            <a:pPr marL="414655" indent="-414655" defTabSz="414772"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 Light"/>
                <a:cs typeface="Calibri"/>
              </a:rPr>
              <a:t>Tunnin pohjana on video (8 min)</a:t>
            </a:r>
          </a:p>
          <a:p>
            <a:pPr marL="414655" indent="-414655" defTabSz="414772">
              <a:buFont typeface="Arial"/>
              <a:buChar char="•"/>
            </a:pPr>
            <a:r>
              <a:rPr lang="fi-FI" sz="2800">
                <a:latin typeface="Calibri Light"/>
                <a:ea typeface="+mn-lt"/>
                <a:cs typeface="+mn-lt"/>
              </a:rPr>
              <a:t>Käsittelemme teemat roolihahmojen kautta</a:t>
            </a:r>
            <a:endParaRPr lang="fi-FI" sz="2800">
              <a:solidFill>
                <a:srgbClr val="000000"/>
              </a:solidFill>
              <a:latin typeface="Calibri Light"/>
              <a:cs typeface="Calibri"/>
            </a:endParaRPr>
          </a:p>
          <a:p>
            <a:pPr marL="414655" indent="-414655" defTabSz="414772"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 Light"/>
                <a:cs typeface="Calibri"/>
              </a:rPr>
              <a:t>Harjoittelemme turvataitoja liittyen omiin rajoihin</a:t>
            </a:r>
          </a:p>
          <a:p>
            <a:pPr marL="414655" indent="-414655" defTabSz="414772"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 Light"/>
                <a:cs typeface="Calibri"/>
              </a:rPr>
              <a:t>Tavoitteena on tarjota nuorille välineitä tehdä omia hyviä ratkaisuja erilaisissa tilanteissa</a:t>
            </a:r>
            <a:endParaRPr lang="fi-FI" sz="3200">
              <a:solidFill>
                <a:srgbClr val="000000"/>
              </a:solidFill>
              <a:latin typeface="Calibri Light"/>
              <a:cs typeface="Calibri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pic>
        <p:nvPicPr>
          <p:cNvPr id="2" name="Kuva 1" descr="Kuva, joka sisältää kohteen valokuva, ratsastus, mies, lauta&#10;&#10;Kuvaus luotu, erittäin korkea luotettavuus">
            <a:extLst>
              <a:ext uri="{FF2B5EF4-FFF2-40B4-BE49-F238E27FC236}">
                <a16:creationId xmlns:a16="http://schemas.microsoft.com/office/drawing/2014/main" id="{78861E19-D8A8-4C94-BD78-73A234B24F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3857" t="1786" r="148" b="-446"/>
          <a:stretch/>
        </p:blipFill>
        <p:spPr>
          <a:xfrm rot="21180000">
            <a:off x="8882141" y="2996506"/>
            <a:ext cx="2844821" cy="2035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kstiruutu 4"/>
          <p:cNvSpPr txBox="1"/>
          <p:nvPr/>
        </p:nvSpPr>
        <p:spPr>
          <a:xfrm>
            <a:off x="438357" y="926825"/>
            <a:ext cx="10607364" cy="723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14772"/>
            <a:r>
              <a:rPr lang="fi-FI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MISTÄ VALINTOJEN STOORISSA ON KYSE?</a:t>
            </a:r>
            <a:endParaRPr lang="fi-FI" sz="4100">
              <a:solidFill>
                <a:srgbClr val="000000"/>
              </a:solidFill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97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3F498-9636-E245-92A4-C60198BBAEB7}"/>
              </a:ext>
            </a:extLst>
          </p:cNvPr>
          <p:cNvSpPr txBox="1"/>
          <p:nvPr/>
        </p:nvSpPr>
        <p:spPr>
          <a:xfrm>
            <a:off x="1289909" y="1717808"/>
            <a:ext cx="915498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414772"/>
            <a:r>
              <a:rPr lang="en-US" sz="4400">
                <a:solidFill>
                  <a:srgbClr val="000000"/>
                </a:solidFill>
                <a:latin typeface="Calibri Light"/>
              </a:rPr>
              <a:t>VALINTOJEN STOORIN KOKONAISUUS​</a:t>
            </a:r>
            <a:r>
              <a:rPr lang="en-US"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​</a:t>
            </a:r>
            <a:endParaRPr lang="fi-FI" sz="4400">
              <a:solidFill>
                <a:srgbClr val="000000"/>
              </a:solidFill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graphicFrame>
        <p:nvGraphicFramePr>
          <p:cNvPr id="1301" name="Kaaviokuva 1301">
            <a:extLst>
              <a:ext uri="{FF2B5EF4-FFF2-40B4-BE49-F238E27FC236}">
                <a16:creationId xmlns:a16="http://schemas.microsoft.com/office/drawing/2014/main" id="{285BDB37-F99F-4B6A-A12E-24216EBC6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951269"/>
              </p:ext>
            </p:extLst>
          </p:nvPr>
        </p:nvGraphicFramePr>
        <p:xfrm>
          <a:off x="1206847" y="2526062"/>
          <a:ext cx="9333133" cy="418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817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575444" y="2099234"/>
            <a:ext cx="11041114" cy="3774785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2500" lnSpcReduction="10000"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0515" indent="-310515" algn="l" defTabSz="914406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800" b="1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Times New Roman"/>
              </a:rPr>
              <a:t>Varaa </a:t>
            </a:r>
            <a:r>
              <a:rPr lang="fi-FI" sz="2800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Times New Roman"/>
              </a:rPr>
              <a:t>riittävästi aikaa ennen tunnin alkua ja </a:t>
            </a:r>
            <a:r>
              <a:rPr lang="fi-FI" sz="2800" b="1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Times New Roman"/>
              </a:rPr>
              <a:t>varmista </a:t>
            </a:r>
            <a:r>
              <a:rPr lang="fi-FI" sz="2800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Times New Roman"/>
              </a:rPr>
              <a:t>tekniikan toimivuus. </a:t>
            </a:r>
            <a:endParaRPr lang="fi-FI" sz="260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10515" indent="-310515" algn="l" defTabSz="914406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800" b="1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Times New Roman"/>
              </a:rPr>
              <a:t>Sovi </a:t>
            </a:r>
            <a:r>
              <a:rPr lang="fi-FI" sz="2800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Times New Roman"/>
              </a:rPr>
              <a:t>kuka ottaa opettajan ja oppilaat vastaan.</a:t>
            </a:r>
            <a:endParaRPr lang="fi-FI" sz="2600">
              <a:cs typeface="Calibri"/>
            </a:endParaRPr>
          </a:p>
          <a:p>
            <a:pPr marL="310515" indent="-310515" algn="l" defTabSz="914406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800" b="1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Times New Roman"/>
              </a:rPr>
              <a:t>Sovi </a:t>
            </a:r>
            <a:r>
              <a:rPr lang="fi-FI" sz="2800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Times New Roman"/>
              </a:rPr>
              <a:t>työnjaosta ohjaajaparisi kanssa.</a:t>
            </a:r>
            <a:endParaRPr lang="fi-FI"/>
          </a:p>
          <a:p>
            <a:pPr marL="310515" indent="-310515" algn="l" defTabSz="914406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800" b="1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Kerro </a:t>
            </a:r>
            <a:r>
              <a:rPr lang="fi-FI" sz="2800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oppilaille lyhyesti, mitä tunnin aikana tapahtuu. Voit muistuttaa tunnilla tehdystä Hukkaputkesta*.</a:t>
            </a:r>
          </a:p>
          <a:p>
            <a:pPr marL="310515" indent="-310515" algn="l" defTabSz="914406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800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Valintojen stoori -tunnin kesto on 60 min per luokka. </a:t>
            </a:r>
          </a:p>
          <a:p>
            <a:pPr marL="310515" indent="-310515" algn="l" defTabSz="914406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800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Oppaassa olevat ajat ovat suuntaa-antavia. Luokan opettaja on voinut toivoa painotuksia tunnille.</a:t>
            </a:r>
            <a:endParaRPr lang="fi-FI"/>
          </a:p>
          <a:p>
            <a:pPr algn="l" defTabSz="914406">
              <a:lnSpc>
                <a:spcPct val="107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fi-FI" sz="2177">
              <a:solidFill>
                <a:srgbClr val="000000"/>
              </a:solidFill>
              <a:latin typeface="Calibri Ligh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defTabSz="914406">
              <a:lnSpc>
                <a:spcPct val="107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fi-FI" sz="2177">
              <a:solidFill>
                <a:srgbClr val="000000"/>
              </a:solidFill>
              <a:latin typeface="Calibri Ligh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defTabSz="914406">
              <a:spcBef>
                <a:spcPts val="1000"/>
              </a:spcBef>
            </a:pPr>
            <a:endParaRPr lang="en-US" sz="1814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462106" y="893627"/>
            <a:ext cx="5927894" cy="7232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4772"/>
            <a:r>
              <a:rPr lang="en-US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OHJAAJAN MUISTILISTA </a:t>
            </a:r>
            <a:endParaRPr lang="fi-FI" sz="410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</p:spTree>
    <p:extLst>
      <p:ext uri="{BB962C8B-B14F-4D97-AF65-F5344CB8AC3E}">
        <p14:creationId xmlns:p14="http://schemas.microsoft.com/office/powerpoint/2010/main" val="287086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3F498-9636-E245-92A4-C60198BBAEB7}"/>
              </a:ext>
            </a:extLst>
          </p:cNvPr>
          <p:cNvSpPr txBox="1"/>
          <p:nvPr/>
        </p:nvSpPr>
        <p:spPr>
          <a:xfrm>
            <a:off x="651085" y="1965241"/>
            <a:ext cx="1088983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10515" indent="-310515" defTabSz="414772">
              <a:buFont typeface="Arial"/>
              <a:buChar char="•"/>
            </a:pPr>
            <a:r>
              <a:rPr lang="fi-FI" sz="2800" b="1">
                <a:solidFill>
                  <a:srgbClr val="000000"/>
                </a:solidFill>
                <a:latin typeface="Calibri Light"/>
                <a:cs typeface="Arial"/>
              </a:rPr>
              <a:t>Teemat käsitellään tarinan ja roolihahmojen kautta</a:t>
            </a:r>
            <a:r>
              <a:rPr lang="fi-FI" sz="2800">
                <a:solidFill>
                  <a:srgbClr val="000000"/>
                </a:solidFill>
                <a:latin typeface="Calibri Light"/>
                <a:cs typeface="Arial"/>
              </a:rPr>
              <a:t>. Katso ohjaajan opas*</a:t>
            </a:r>
          </a:p>
          <a:p>
            <a:pPr marL="310515" indent="-310515" defTabSz="414772"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 Light"/>
                <a:cs typeface="Calibri Light"/>
              </a:rPr>
              <a:t>Ohjaaja ei tuo esiin omia kokemuksiaan tai omia näkemyksiään käsiteltävistä aiheista. </a:t>
            </a:r>
            <a:endParaRPr lang="fi-FI" sz="2800">
              <a:solidFill>
                <a:srgbClr val="000000"/>
              </a:solidFill>
              <a:latin typeface="Calibri Light"/>
              <a:cs typeface="Arial"/>
            </a:endParaRPr>
          </a:p>
          <a:p>
            <a:pPr marL="310515" indent="-310515" defTabSz="414772"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 Light"/>
                <a:cs typeface="Arial"/>
              </a:rPr>
              <a:t>Oppilaat voivat vaikuttaa teemojen painotukseen. </a:t>
            </a:r>
          </a:p>
          <a:p>
            <a:pPr marL="310515" indent="-310515" defTabSz="414772"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 Light"/>
                <a:cs typeface="Arial"/>
              </a:rPr>
              <a:t>Kaikkia kysymyksiä ei tarvitse käsitellä. </a:t>
            </a:r>
            <a:endParaRPr lang="fi-FI" sz="2800">
              <a:solidFill>
                <a:srgbClr val="000000"/>
              </a:solidFill>
              <a:latin typeface="Calibri Light"/>
              <a:cs typeface="Arial" panose="020B0604020202020204" pitchFamily="34" charset="0"/>
            </a:endParaRPr>
          </a:p>
          <a:p>
            <a:pPr marL="310515" indent="-310515" defTabSz="414772">
              <a:buFont typeface="Arial"/>
              <a:buChar char="•"/>
            </a:pPr>
            <a:r>
              <a:rPr lang="fi-FI" sz="2800" b="1">
                <a:solidFill>
                  <a:srgbClr val="000000"/>
                </a:solidFill>
                <a:latin typeface="Calibri Light"/>
                <a:cs typeface="Arial"/>
              </a:rPr>
              <a:t>Toiminnalliset tehtävä</a:t>
            </a:r>
            <a:r>
              <a:rPr lang="fi-FI" sz="2800">
                <a:solidFill>
                  <a:srgbClr val="000000"/>
                </a:solidFill>
                <a:latin typeface="Calibri Light"/>
                <a:cs typeface="Arial"/>
              </a:rPr>
              <a:t>t tulee tehdä joka ryhmässä. Muistetaan kuitenkin tavoitteet ja opettajalta mahdollisesti tullut ennakkotieto. </a:t>
            </a:r>
            <a:endParaRPr lang="fi-FI" sz="2800">
              <a:solidFill>
                <a:srgbClr val="000000"/>
              </a:solidFill>
              <a:latin typeface="Calibri Light"/>
              <a:cs typeface="Arial" panose="020B0604020202020204" pitchFamily="34" charset="0"/>
            </a:endParaRPr>
          </a:p>
          <a:p>
            <a:pPr marL="310515" indent="-310515" defTabSz="414772"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 Light"/>
                <a:cs typeface="Arial"/>
              </a:rPr>
              <a:t>Opettaja perehtyy tunnin sisältöön </a:t>
            </a:r>
            <a:r>
              <a:rPr lang="fi-FI" sz="2800" err="1">
                <a:solidFill>
                  <a:srgbClr val="000000"/>
                </a:solidFill>
                <a:latin typeface="Calibri Light"/>
                <a:cs typeface="Arial"/>
              </a:rPr>
              <a:t>Klaari</a:t>
            </a:r>
            <a:r>
              <a:rPr lang="fi-FI" sz="2800">
                <a:solidFill>
                  <a:srgbClr val="000000"/>
                </a:solidFill>
                <a:latin typeface="Calibri Light"/>
                <a:cs typeface="Arial"/>
              </a:rPr>
              <a:t>-koordinaattorin kanssa tai muulla sovitulla tavalla.</a:t>
            </a:r>
            <a:endParaRPr lang="fi-FI" sz="2800"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456FD5C-11FF-42FF-A32C-BC590D4B8255}"/>
              </a:ext>
            </a:extLst>
          </p:cNvPr>
          <p:cNvSpPr txBox="1"/>
          <p:nvPr/>
        </p:nvSpPr>
        <p:spPr>
          <a:xfrm>
            <a:off x="521112" y="888736"/>
            <a:ext cx="11031432" cy="714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r>
              <a:rPr lang="en-US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MUISTILISTA JATKUU</a:t>
            </a:r>
          </a:p>
        </p:txBody>
      </p:sp>
    </p:spTree>
    <p:extLst>
      <p:ext uri="{BB962C8B-B14F-4D97-AF65-F5344CB8AC3E}">
        <p14:creationId xmlns:p14="http://schemas.microsoft.com/office/powerpoint/2010/main" val="426922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in paikkamerkki 25"/>
          <p:cNvSpPr>
            <a:spLocks noGrp="1"/>
          </p:cNvSpPr>
          <p:nvPr>
            <p:ph type="body" sz="half" idx="2"/>
          </p:nvPr>
        </p:nvSpPr>
        <p:spPr>
          <a:xfrm>
            <a:off x="521118" y="876287"/>
            <a:ext cx="8848038" cy="726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APUOHJAAJAN ROOLI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29266" y="1744490"/>
            <a:ext cx="11179276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800">
                <a:latin typeface="Calibri Light"/>
                <a:cs typeface="Calibri"/>
              </a:rPr>
              <a:t>Apuohjaaja ohjaa yhdessä ohjaajan kanssa. Päävastuun ohjaamisesta kantaa aikuinen. </a:t>
            </a:r>
            <a:r>
              <a:rPr lang="fi-FI" sz="2800">
                <a:latin typeface="Calibri Light"/>
                <a:cs typeface="Calibri Light"/>
              </a:rPr>
              <a:t>Ohjaaja sopii apuohjaajan kanssa roolituksesta.</a:t>
            </a:r>
            <a:endParaRPr lang="fi-FI" sz="2800">
              <a:latin typeface="Calibri Ligh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i-FI" sz="2800">
                <a:latin typeface="Calibri Light"/>
                <a:cs typeface="Calibri Light"/>
              </a:rPr>
              <a:t>Apuohjaaja voi osallistua esimerkiksi keskusteluun kuudesluokkalaisten kanssa osiossa 2 mielipidejanalla. </a:t>
            </a:r>
          </a:p>
          <a:p>
            <a:pPr marL="342900" indent="-342900">
              <a:buFont typeface="Arial"/>
              <a:buChar char="•"/>
            </a:pPr>
            <a:r>
              <a:rPr lang="fi-FI" sz="2800">
                <a:latin typeface="Calibri Light"/>
                <a:cs typeface="Calibri Light"/>
              </a:rPr>
              <a:t>Jos apuohjaajaa ei ole tunnilla, voi ohjaaja pitää  "puheenvuoron" lopuksi tai näyttää tukioppilaan puheenvuoro –videon tunnin lopussa: </a:t>
            </a:r>
            <a:r>
              <a:rPr lang="fi-FI" sz="2800">
                <a:latin typeface="Calibri Light"/>
                <a:cs typeface="Calibri Light"/>
                <a:hlinkClick r:id="rId5" tooltip="https://youtu.be/or0mhixb3nc"/>
              </a:rPr>
              <a:t>https://youtu.be/Or0mHIxb3nc</a:t>
            </a:r>
            <a:endParaRPr lang="fi-FI" sz="2800">
              <a:latin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r>
              <a:rPr lang="fi-FI" sz="2800">
                <a:latin typeface="Calibri Light"/>
                <a:cs typeface="Calibri Light"/>
              </a:rPr>
              <a:t>Hedelmällisiä keskusteluita syntyy, kun kysyy </a:t>
            </a:r>
            <a:r>
              <a:rPr lang="fi-FI" sz="2800" err="1">
                <a:latin typeface="Calibri Light"/>
                <a:cs typeface="Calibri Light"/>
              </a:rPr>
              <a:t>kutosilta</a:t>
            </a:r>
            <a:r>
              <a:rPr lang="fi-FI" sz="2800">
                <a:latin typeface="Calibri Light"/>
                <a:cs typeface="Calibri Light"/>
              </a:rPr>
              <a:t> miltä tuntuu mennä yläasteelle.   </a:t>
            </a:r>
          </a:p>
          <a:p>
            <a:pPr marL="342900" indent="-342900">
              <a:buFont typeface="Arial"/>
              <a:buChar char="•"/>
            </a:pPr>
            <a:r>
              <a:rPr lang="fi-FI" sz="2800">
                <a:latin typeface="Calibri Light"/>
                <a:cs typeface="Calibri Light"/>
              </a:rPr>
              <a:t>Apuohjaaja saa todistuksen osallistumisestaan.</a:t>
            </a:r>
          </a:p>
        </p:txBody>
      </p:sp>
    </p:spTree>
    <p:extLst>
      <p:ext uri="{BB962C8B-B14F-4D97-AF65-F5344CB8AC3E}">
        <p14:creationId xmlns:p14="http://schemas.microsoft.com/office/powerpoint/2010/main" val="10553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3F498-9636-E245-92A4-C60198BBAEB7}"/>
              </a:ext>
            </a:extLst>
          </p:cNvPr>
          <p:cNvSpPr txBox="1"/>
          <p:nvPr/>
        </p:nvSpPr>
        <p:spPr>
          <a:xfrm>
            <a:off x="-330228" y="5769841"/>
            <a:ext cx="7305835" cy="343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414772"/>
            <a:endParaRPr lang="fi-FI" sz="1633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2142574-F59E-4C7E-BF7A-370534093F6E}"/>
              </a:ext>
            </a:extLst>
          </p:cNvPr>
          <p:cNvSpPr txBox="1"/>
          <p:nvPr/>
        </p:nvSpPr>
        <p:spPr>
          <a:xfrm>
            <a:off x="423889" y="884066"/>
            <a:ext cx="5700977" cy="71470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r>
              <a:rPr lang="fi-FI" sz="410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OHJAAJAN OPAS</a:t>
            </a:r>
            <a:endParaRPr lang="fi-FI" sz="4100"/>
          </a:p>
        </p:txBody>
      </p:sp>
      <p:pic>
        <p:nvPicPr>
          <p:cNvPr id="10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7AD9750-9750-4E97-91F3-AEC0B5AB08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3030" r="1011" b="3508"/>
          <a:stretch/>
        </p:blipFill>
        <p:spPr>
          <a:xfrm>
            <a:off x="1937835" y="1959939"/>
            <a:ext cx="8374062" cy="469435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5275488-E4AC-4C24-B04B-4C74DDBF21F0}"/>
              </a:ext>
            </a:extLst>
          </p:cNvPr>
          <p:cNvSpPr txBox="1"/>
          <p:nvPr/>
        </p:nvSpPr>
        <p:spPr>
          <a:xfrm>
            <a:off x="164425" y="4557112"/>
            <a:ext cx="1374705" cy="14862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Teemoihin liittyvät faktaruudut keskustelun tueksi</a:t>
            </a:r>
            <a:endParaRPr lang="fi-FI">
              <a:cs typeface="Calibri"/>
            </a:endParaRP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93B2DE3A-48A8-4BCA-9A8D-75F4F406AC00}"/>
              </a:ext>
            </a:extLst>
          </p:cNvPr>
          <p:cNvCxnSpPr/>
          <p:nvPr/>
        </p:nvCxnSpPr>
        <p:spPr>
          <a:xfrm>
            <a:off x="1376127" y="5667469"/>
            <a:ext cx="737319" cy="50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0189EAA-103D-41CD-B5E2-3A9EC7AF63AF}"/>
              </a:ext>
            </a:extLst>
          </p:cNvPr>
          <p:cNvSpPr txBox="1"/>
          <p:nvPr/>
        </p:nvSpPr>
        <p:spPr>
          <a:xfrm>
            <a:off x="147935" y="3105737"/>
            <a:ext cx="167835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Tukikysymykset (kaikkia ei tarvitse kysyä) </a:t>
            </a:r>
            <a:endParaRPr lang="fi-FI">
              <a:cs typeface="Calibri"/>
            </a:endParaRPr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B1FC1181-3609-4873-86EC-0BA52F7F6F4C}"/>
              </a:ext>
            </a:extLst>
          </p:cNvPr>
          <p:cNvCxnSpPr>
            <a:cxnSpLocks/>
          </p:cNvCxnSpPr>
          <p:nvPr/>
        </p:nvCxnSpPr>
        <p:spPr>
          <a:xfrm>
            <a:off x="1451325" y="4094347"/>
            <a:ext cx="574316" cy="455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>
            <a:extLst>
              <a:ext uri="{FF2B5EF4-FFF2-40B4-BE49-F238E27FC236}">
                <a16:creationId xmlns:a16="http://schemas.microsoft.com/office/drawing/2014/main" id="{15E4C3D0-07DC-44B1-BC66-5F81D34EEE81}"/>
              </a:ext>
            </a:extLst>
          </p:cNvPr>
          <p:cNvSpPr txBox="1"/>
          <p:nvPr/>
        </p:nvSpPr>
        <p:spPr>
          <a:xfrm>
            <a:off x="10532835" y="1875064"/>
            <a:ext cx="15708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Tehtäväosiot ja toteutuksen ohjeistukset </a:t>
            </a:r>
            <a:endParaRPr lang="fi-FI">
              <a:cs typeface="Calibri"/>
            </a:endParaRP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3A4CBAEE-DF3D-4328-A760-F0CE1EFD795F}"/>
              </a:ext>
            </a:extLst>
          </p:cNvPr>
          <p:cNvCxnSpPr>
            <a:cxnSpLocks/>
          </p:cNvCxnSpPr>
          <p:nvPr/>
        </p:nvCxnSpPr>
        <p:spPr>
          <a:xfrm flipH="1">
            <a:off x="8716908" y="1991160"/>
            <a:ext cx="1815927" cy="180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2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2917331" y="1976450"/>
            <a:ext cx="5573720" cy="4156084"/>
          </a:xfrm>
          <a:prstGeom prst="rect">
            <a:avLst/>
          </a:prstGeom>
        </p:spPr>
        <p:txBody>
          <a:bodyPr vert="horz" lIns="82953" tIns="41476" rIns="82953" bIns="41476" rtlCol="0" anchor="t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6">
              <a:spcBef>
                <a:spcPts val="1000"/>
              </a:spcBef>
            </a:pPr>
            <a:endParaRPr lang="en-US" sz="1633">
              <a:solidFill>
                <a:srgbClr val="000000"/>
              </a:solidFill>
              <a:latin typeface="Calibri Light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fi-FI" sz="7258">
              <a:solidFill>
                <a:srgbClr val="000000"/>
              </a:solidFill>
              <a:latin typeface="Calibri Light" panose="020F0302020204030204" pitchFamily="34" charset="0"/>
              <a:cs typeface="Calibri"/>
            </a:endParaRPr>
          </a:p>
          <a:p>
            <a:pPr defTabSz="914406">
              <a:spcBef>
                <a:spcPts val="1000"/>
              </a:spcBef>
            </a:pPr>
            <a:endParaRPr lang="en-US" sz="3266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5370320" y="2276186"/>
            <a:ext cx="7450629" cy="5390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4772"/>
            <a:endParaRPr lang="en-US" sz="2903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485244" y="6329138"/>
            <a:ext cx="4114800" cy="365125"/>
          </a:xfrm>
        </p:spPr>
        <p:txBody>
          <a:bodyPr/>
          <a:lstStyle/>
          <a:p>
            <a:pPr defTabSz="414772"/>
            <a:r>
              <a:rPr lang="fi-FI">
                <a:solidFill>
                  <a:srgbClr val="000000">
                    <a:tint val="75000"/>
                  </a:srgbClr>
                </a:solidFill>
                <a:latin typeface="Calibri"/>
              </a:rPr>
              <a:t>KLAARI HELSINKI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2142574-F59E-4C7E-BF7A-370534093F6E}"/>
              </a:ext>
            </a:extLst>
          </p:cNvPr>
          <p:cNvSpPr txBox="1"/>
          <p:nvPr/>
        </p:nvSpPr>
        <p:spPr>
          <a:xfrm>
            <a:off x="402724" y="882407"/>
            <a:ext cx="11278000" cy="714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r>
              <a:rPr lang="fi-FI" sz="4100" dirty="0">
                <a:ln w="9525" cmpd="sng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/>
                <a:cs typeface="Calibri Light"/>
              </a:rPr>
              <a:t>VALINTOJEN STOORI –VIDEO – osa 1</a:t>
            </a:r>
            <a:endParaRPr lang="fi-FI" sz="4100" dirty="0">
              <a:latin typeface="Calibri Light"/>
              <a:cs typeface="Calibri"/>
            </a:endParaRPr>
          </a:p>
        </p:txBody>
      </p:sp>
      <p:sp>
        <p:nvSpPr>
          <p:cNvPr id="1021" name="Tekstiruutu 1020">
            <a:extLst>
              <a:ext uri="{FF2B5EF4-FFF2-40B4-BE49-F238E27FC236}">
                <a16:creationId xmlns:a16="http://schemas.microsoft.com/office/drawing/2014/main" id="{6A5BF398-E531-4EC6-AA03-F5D5FA0EE7AC}"/>
              </a:ext>
            </a:extLst>
          </p:cNvPr>
          <p:cNvSpPr txBox="1"/>
          <p:nvPr/>
        </p:nvSpPr>
        <p:spPr>
          <a:xfrm>
            <a:off x="1531698" y="4587336"/>
            <a:ext cx="2488580" cy="474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14772"/>
            <a:endParaRPr lang="fi-FI" sz="2540" b="1">
              <a:solidFill>
                <a:srgbClr val="000000"/>
              </a:solidFill>
              <a:latin typeface="Calibri Light"/>
              <a:cs typeface="Calibri"/>
            </a:endParaRPr>
          </a:p>
        </p:txBody>
      </p:sp>
      <p:sp>
        <p:nvSpPr>
          <p:cNvPr id="982" name="Tekstiruutu 981">
            <a:extLst>
              <a:ext uri="{FF2B5EF4-FFF2-40B4-BE49-F238E27FC236}">
                <a16:creationId xmlns:a16="http://schemas.microsoft.com/office/drawing/2014/main" id="{51CE22D6-D587-4C3F-9272-8C29B59261D0}"/>
              </a:ext>
            </a:extLst>
          </p:cNvPr>
          <p:cNvSpPr txBox="1"/>
          <p:nvPr/>
        </p:nvSpPr>
        <p:spPr>
          <a:xfrm>
            <a:off x="1532415" y="6327789"/>
            <a:ext cx="2488581" cy="5304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14772"/>
            <a:endParaRPr lang="fi-FI" sz="290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3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E128D77-0A5F-4868-9988-944581F83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39" y="2476517"/>
            <a:ext cx="2050171" cy="1141753"/>
          </a:xfrm>
          <a:prstGeom prst="rect">
            <a:avLst/>
          </a:prstGeom>
        </p:spPr>
      </p:pic>
      <p:pic>
        <p:nvPicPr>
          <p:cNvPr id="10" name="Online-media 1" title="Valintojen stoori FIN">
            <a:hlinkClick r:id="" action="ppaction://media"/>
            <a:extLst>
              <a:ext uri="{FF2B5EF4-FFF2-40B4-BE49-F238E27FC236}">
                <a16:creationId xmlns:a16="http://schemas.microsoft.com/office/drawing/2014/main" id="{DBCDE4D8-AFD2-4D45-AD76-8C0A422EF6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06460" y="2148469"/>
            <a:ext cx="5233027" cy="39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38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009246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F9C08EB033C940B98A1040769674C9" ma:contentTypeVersion="13" ma:contentTypeDescription="Luo uusi asiakirja." ma:contentTypeScope="" ma:versionID="6de3fca80bedad66ea96b27ba000a754">
  <xsd:schema xmlns:xsd="http://www.w3.org/2001/XMLSchema" xmlns:xs="http://www.w3.org/2001/XMLSchema" xmlns:p="http://schemas.microsoft.com/office/2006/metadata/properties" xmlns:ns2="e3fd9c60-ad1c-439f-a477-29c31eb959e8" xmlns:ns3="1b8ff1f7-c257-4f3a-aa26-fb6e849c0371" targetNamespace="http://schemas.microsoft.com/office/2006/metadata/properties" ma:root="true" ma:fieldsID="960b2e6796c80833270ab78a1cc94931" ns2:_="" ns3:_="">
    <xsd:import namespace="e3fd9c60-ad1c-439f-a477-29c31eb959e8"/>
    <xsd:import namespace="1b8ff1f7-c257-4f3a-aa26-fb6e849c03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d9c60-ad1c-439f-a477-29c31eb95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ff1f7-c257-4f3a-aa26-fb6e849c037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3F3FD3-E80E-486B-9E81-F4D67AD28905}">
  <ds:schemaRefs>
    <ds:schemaRef ds:uri="1b8ff1f7-c257-4f3a-aa26-fb6e849c0371"/>
    <ds:schemaRef ds:uri="e3fd9c60-ad1c-439f-a477-29c31eb959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AAC38F-112A-48FF-B8E4-8E94451B7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fd9c60-ad1c-439f-a477-29c31eb959e8"/>
    <ds:schemaRef ds:uri="1b8ff1f7-c257-4f3a-aa26-fb6e849c0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DDB85A-0C4A-4642-B81D-E099E68019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2083</Words>
  <Application>Microsoft Office PowerPoint</Application>
  <PresentationFormat>Laajakuva</PresentationFormat>
  <Paragraphs>337</Paragraphs>
  <Slides>23</Slides>
  <Notes>18</Notes>
  <HiddenSlides>0</HiddenSlides>
  <MMClips>4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4" baseType="lpstr">
      <vt:lpstr>1_Office-teema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Osa 3: TUNTEET, TURVATAIDOT JA OMAT RAJAT (25 min)</vt:lpstr>
      <vt:lpstr>            Osa 3: TUNTEET, TURVATAIDOT JA OMAT RAJAT (25 min)</vt:lpstr>
      <vt:lpstr>PowerPoint-esitys</vt:lpstr>
      <vt:lpstr>PowerPoint-esitys</vt:lpstr>
      <vt:lpstr>PowerPoint-esitys</vt:lpstr>
      <vt:lpstr>PowerPoint-esitys</vt:lpstr>
      <vt:lpstr>PowerPoint-esitys</vt:lpstr>
      <vt:lpstr> </vt:lpstr>
      <vt:lpstr>PowerPoint-esitys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Nykänen Liisa</dc:creator>
  <cp:lastModifiedBy>Leponiemi-Arponen Tarja</cp:lastModifiedBy>
  <cp:revision>15</cp:revision>
  <dcterms:created xsi:type="dcterms:W3CDTF">2020-02-18T10:05:43Z</dcterms:created>
  <dcterms:modified xsi:type="dcterms:W3CDTF">2022-02-15T12:23:29Z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0x01010044F9C08EB033C940B98A1040769674C9</vt:lpwstr>
  </property>
</Properties>
</file>