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6" r:id="rId5"/>
    <p:sldId id="259" r:id="rId6"/>
    <p:sldId id="278" r:id="rId7"/>
    <p:sldId id="260" r:id="rId8"/>
    <p:sldId id="265" r:id="rId9"/>
    <p:sldId id="267" r:id="rId10"/>
    <p:sldId id="261" r:id="rId11"/>
    <p:sldId id="273" r:id="rId12"/>
    <p:sldId id="279" r:id="rId13"/>
    <p:sldId id="275" r:id="rId14"/>
    <p:sldId id="274" r:id="rId15"/>
    <p:sldId id="270" r:id="rId16"/>
    <p:sldId id="258" r:id="rId17"/>
    <p:sldId id="268" r:id="rId18"/>
    <p:sldId id="280" r:id="rId19"/>
    <p:sldId id="272" r:id="rId20"/>
    <p:sldId id="271" r:id="rId21"/>
    <p:sldId id="281" r:id="rId22"/>
  </p:sldIdLst>
  <p:sldSz cx="12192000" cy="6858000"/>
  <p:notesSz cx="6799263" cy="9929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C76B2-1CF3-41C8-ACD2-F7138069C4D8}" v="4" dt="2020-11-26T14:27:51.737"/>
    <p1510:client id="{7802B5A4-090A-477C-AF45-1177BABF768C}" v="1" dt="2020-11-26T12:24:46.623"/>
    <p1510:client id="{C100EB97-F4A3-48C9-94F7-0D9C0A8081C5}" v="80" dt="2020-11-26T13:18:01.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63603" autoAdjust="0"/>
  </p:normalViewPr>
  <p:slideViewPr>
    <p:cSldViewPr snapToGrid="0">
      <p:cViewPr varScale="1">
        <p:scale>
          <a:sx n="44" d="100"/>
          <a:sy n="44" d="100"/>
        </p:scale>
        <p:origin x="175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i Nieminen" userId="10030000892D35A5@LIVE.COM" providerId="AD" clId="Web-{629BB678-EACD-4C42-9653-CA44A2ABCF67}"/>
    <pc:docChg chg="addSld delSld modSld sldOrd modSection">
      <pc:chgData name="Heli Nieminen" userId="10030000892D35A5@LIVE.COM" providerId="AD" clId="Web-{629BB678-EACD-4C42-9653-CA44A2ABCF67}" dt="2018-01-24T12:25:30.591" v="291"/>
      <pc:docMkLst>
        <pc:docMk/>
      </pc:docMkLst>
      <pc:sldChg chg="addSp modSp">
        <pc:chgData name="Heli Nieminen" userId="10030000892D35A5@LIVE.COM" providerId="AD" clId="Web-{629BB678-EACD-4C42-9653-CA44A2ABCF67}" dt="2018-01-24T12:04:38.064" v="57"/>
        <pc:sldMkLst>
          <pc:docMk/>
          <pc:sldMk cId="3465658422" sldId="259"/>
        </pc:sldMkLst>
        <pc:spChg chg="add mod">
          <ac:chgData name="Heli Nieminen" userId="10030000892D35A5@LIVE.COM" providerId="AD" clId="Web-{629BB678-EACD-4C42-9653-CA44A2ABCF67}" dt="2018-01-24T12:04:38.064" v="57"/>
          <ac:spMkLst>
            <pc:docMk/>
            <pc:sldMk cId="3465658422" sldId="259"/>
            <ac:spMk id="4" creationId="{E6309CD1-5350-48FE-A5E2-D966AB12A80C}"/>
          </ac:spMkLst>
        </pc:spChg>
        <pc:picChg chg="mod">
          <ac:chgData name="Heli Nieminen" userId="10030000892D35A5@LIVE.COM" providerId="AD" clId="Web-{629BB678-EACD-4C42-9653-CA44A2ABCF67}" dt="2018-01-24T12:04:27.782" v="55"/>
          <ac:picMkLst>
            <pc:docMk/>
            <pc:sldMk cId="3465658422" sldId="259"/>
            <ac:picMk id="3" creationId="{00000000-0000-0000-0000-000000000000}"/>
          </ac:picMkLst>
        </pc:picChg>
      </pc:sldChg>
      <pc:sldChg chg="modSp">
        <pc:chgData name="Heli Nieminen" userId="10030000892D35A5@LIVE.COM" providerId="AD" clId="Web-{629BB678-EACD-4C42-9653-CA44A2ABCF67}" dt="2018-01-24T12:19:40.395" v="165"/>
        <pc:sldMkLst>
          <pc:docMk/>
          <pc:sldMk cId="4184701106" sldId="260"/>
        </pc:sldMkLst>
        <pc:spChg chg="mod">
          <ac:chgData name="Heli Nieminen" userId="10030000892D35A5@LIVE.COM" providerId="AD" clId="Web-{629BB678-EACD-4C42-9653-CA44A2ABCF67}" dt="2018-01-24T12:19:40.395" v="165"/>
          <ac:spMkLst>
            <pc:docMk/>
            <pc:sldMk cId="4184701106" sldId="260"/>
            <ac:spMk id="3" creationId="{00000000-0000-0000-0000-000000000000}"/>
          </ac:spMkLst>
        </pc:spChg>
      </pc:sldChg>
      <pc:sldChg chg="modSp">
        <pc:chgData name="Heli Nieminen" userId="10030000892D35A5@LIVE.COM" providerId="AD" clId="Web-{629BB678-EACD-4C42-9653-CA44A2ABCF67}" dt="2018-01-24T12:22:06.571" v="206"/>
        <pc:sldMkLst>
          <pc:docMk/>
          <pc:sldMk cId="1755896923" sldId="261"/>
        </pc:sldMkLst>
        <pc:spChg chg="mod">
          <ac:chgData name="Heli Nieminen" userId="10030000892D35A5@LIVE.COM" providerId="AD" clId="Web-{629BB678-EACD-4C42-9653-CA44A2ABCF67}" dt="2018-01-24T12:22:06.571" v="206"/>
          <ac:spMkLst>
            <pc:docMk/>
            <pc:sldMk cId="1755896923" sldId="261"/>
            <ac:spMk id="4" creationId="{00000000-0000-0000-0000-000000000000}"/>
          </ac:spMkLst>
        </pc:spChg>
      </pc:sldChg>
      <pc:sldChg chg="del">
        <pc:chgData name="Heli Nieminen" userId="10030000892D35A5@LIVE.COM" providerId="AD" clId="Web-{629BB678-EACD-4C42-9653-CA44A2ABCF67}" dt="2018-01-24T12:25:30.591" v="291"/>
        <pc:sldMkLst>
          <pc:docMk/>
          <pc:sldMk cId="2522947776" sldId="262"/>
        </pc:sldMkLst>
      </pc:sldChg>
      <pc:sldChg chg="modSp">
        <pc:chgData name="Heli Nieminen" userId="10030000892D35A5@LIVE.COM" providerId="AD" clId="Web-{629BB678-EACD-4C42-9653-CA44A2ABCF67}" dt="2018-01-24T12:25:22.779" v="289"/>
        <pc:sldMkLst>
          <pc:docMk/>
          <pc:sldMk cId="290311615" sldId="268"/>
        </pc:sldMkLst>
        <pc:spChg chg="mod">
          <ac:chgData name="Heli Nieminen" userId="10030000892D35A5@LIVE.COM" providerId="AD" clId="Web-{629BB678-EACD-4C42-9653-CA44A2ABCF67}" dt="2018-01-24T12:25:22.779" v="289"/>
          <ac:spMkLst>
            <pc:docMk/>
            <pc:sldMk cId="290311615" sldId="268"/>
            <ac:spMk id="2" creationId="{00000000-0000-0000-0000-000000000000}"/>
          </ac:spMkLst>
        </pc:spChg>
        <pc:spChg chg="mod">
          <ac:chgData name="Heli Nieminen" userId="10030000892D35A5@LIVE.COM" providerId="AD" clId="Web-{629BB678-EACD-4C42-9653-CA44A2ABCF67}" dt="2018-01-24T12:25:02.562" v="281"/>
          <ac:spMkLst>
            <pc:docMk/>
            <pc:sldMk cId="290311615" sldId="268"/>
            <ac:spMk id="3" creationId="{00000000-0000-0000-0000-000000000000}"/>
          </ac:spMkLst>
        </pc:spChg>
      </pc:sldChg>
      <pc:sldChg chg="modSp new ord">
        <pc:chgData name="Heli Nieminen" userId="10030000892D35A5@LIVE.COM" providerId="AD" clId="Web-{629BB678-EACD-4C42-9653-CA44A2ABCF67}" dt="2018-01-24T12:16:39.690" v="106"/>
        <pc:sldMkLst>
          <pc:docMk/>
          <pc:sldMk cId="2772112557" sldId="272"/>
        </pc:sldMkLst>
        <pc:spChg chg="mod">
          <ac:chgData name="Heli Nieminen" userId="10030000892D35A5@LIVE.COM" providerId="AD" clId="Web-{629BB678-EACD-4C42-9653-CA44A2ABCF67}" dt="2018-01-24T12:05:26.004" v="69"/>
          <ac:spMkLst>
            <pc:docMk/>
            <pc:sldMk cId="2772112557" sldId="272"/>
            <ac:spMk id="2" creationId="{DD769675-A825-4303-9402-237F8ED7F21B}"/>
          </ac:spMkLst>
        </pc:spChg>
        <pc:spChg chg="mod">
          <ac:chgData name="Heli Nieminen" userId="10030000892D35A5@LIVE.COM" providerId="AD" clId="Web-{629BB678-EACD-4C42-9653-CA44A2ABCF67}" dt="2018-01-24T12:16:39.690" v="106"/>
          <ac:spMkLst>
            <pc:docMk/>
            <pc:sldMk cId="2772112557" sldId="272"/>
            <ac:spMk id="3" creationId="{778820B6-2371-4896-A7B5-0725808C1FDA}"/>
          </ac:spMkLst>
        </pc:spChg>
      </pc:sldChg>
    </pc:docChg>
  </pc:docChgLst>
  <pc:docChgLst>
    <pc:chgData name="Prepula Elisa" userId="S::elisa.prepula@hel.fi::7d0a5514-d794-4392-bcff-f0ffc6f509e4" providerId="AD" clId="Web-{C100EB97-F4A3-48C9-94F7-0D9C0A8081C5}"/>
    <pc:docChg chg="addSld modSld sldOrd">
      <pc:chgData name="Prepula Elisa" userId="S::elisa.prepula@hel.fi::7d0a5514-d794-4392-bcff-f0ffc6f509e4" providerId="AD" clId="Web-{C100EB97-F4A3-48C9-94F7-0D9C0A8081C5}" dt="2020-11-26T13:37:31.221" v="440"/>
      <pc:docMkLst>
        <pc:docMk/>
      </pc:docMkLst>
      <pc:sldChg chg="modNotes">
        <pc:chgData name="Prepula Elisa" userId="S::elisa.prepula@hel.fi::7d0a5514-d794-4392-bcff-f0ffc6f509e4" providerId="AD" clId="Web-{C100EB97-F4A3-48C9-94F7-0D9C0A8081C5}" dt="2020-11-26T13:16:37.240" v="74"/>
        <pc:sldMkLst>
          <pc:docMk/>
          <pc:sldMk cId="3566743225" sldId="258"/>
        </pc:sldMkLst>
      </pc:sldChg>
      <pc:sldChg chg="modNotes">
        <pc:chgData name="Prepula Elisa" userId="S::elisa.prepula@hel.fi::7d0a5514-d794-4392-bcff-f0ffc6f509e4" providerId="AD" clId="Web-{C100EB97-F4A3-48C9-94F7-0D9C0A8081C5}" dt="2020-11-26T13:37:31.221" v="440"/>
        <pc:sldMkLst>
          <pc:docMk/>
          <pc:sldMk cId="114916472" sldId="266"/>
        </pc:sldMkLst>
      </pc:sldChg>
      <pc:sldChg chg="addSp delSp modSp">
        <pc:chgData name="Prepula Elisa" userId="S::elisa.prepula@hel.fi::7d0a5514-d794-4392-bcff-f0ffc6f509e4" providerId="AD" clId="Web-{C100EB97-F4A3-48C9-94F7-0D9C0A8081C5}" dt="2020-11-26T13:12:55.064" v="63" actId="20577"/>
        <pc:sldMkLst>
          <pc:docMk/>
          <pc:sldMk cId="1825678312" sldId="271"/>
        </pc:sldMkLst>
        <pc:spChg chg="mod">
          <ac:chgData name="Prepula Elisa" userId="S::elisa.prepula@hel.fi::7d0a5514-d794-4392-bcff-f0ffc6f509e4" providerId="AD" clId="Web-{C100EB97-F4A3-48C9-94F7-0D9C0A8081C5}" dt="2020-11-26T13:12:55.064" v="63" actId="20577"/>
          <ac:spMkLst>
            <pc:docMk/>
            <pc:sldMk cId="1825678312" sldId="271"/>
            <ac:spMk id="4" creationId="{00000000-0000-0000-0000-000000000000}"/>
          </ac:spMkLst>
        </pc:spChg>
        <pc:picChg chg="add del mod">
          <ac:chgData name="Prepula Elisa" userId="S::elisa.prepula@hel.fi::7d0a5514-d794-4392-bcff-f0ffc6f509e4" providerId="AD" clId="Web-{C100EB97-F4A3-48C9-94F7-0D9C0A8081C5}" dt="2020-11-26T13:11:49.687" v="46"/>
          <ac:picMkLst>
            <pc:docMk/>
            <pc:sldMk cId="1825678312" sldId="271"/>
            <ac:picMk id="3" creationId="{CD5379AE-2D83-406B-BFAD-1F27AE2B8F8E}"/>
          </ac:picMkLst>
        </pc:picChg>
      </pc:sldChg>
      <pc:sldChg chg="modSp">
        <pc:chgData name="Prepula Elisa" userId="S::elisa.prepula@hel.fi::7d0a5514-d794-4392-bcff-f0ffc6f509e4" providerId="AD" clId="Web-{C100EB97-F4A3-48C9-94F7-0D9C0A8081C5}" dt="2020-11-26T13:17:08.225" v="85" actId="20577"/>
        <pc:sldMkLst>
          <pc:docMk/>
          <pc:sldMk cId="1960365841" sldId="280"/>
        </pc:sldMkLst>
        <pc:spChg chg="mod">
          <ac:chgData name="Prepula Elisa" userId="S::elisa.prepula@hel.fi::7d0a5514-d794-4392-bcff-f0ffc6f509e4" providerId="AD" clId="Web-{C100EB97-F4A3-48C9-94F7-0D9C0A8081C5}" dt="2020-11-26T13:17:08.225" v="85" actId="20577"/>
          <ac:spMkLst>
            <pc:docMk/>
            <pc:sldMk cId="1960365841" sldId="280"/>
            <ac:spMk id="3" creationId="{0193ED9D-CBB5-437D-A5F5-C3B2BDC1CE06}"/>
          </ac:spMkLst>
        </pc:spChg>
      </pc:sldChg>
      <pc:sldChg chg="addSp delSp modSp new ord">
        <pc:chgData name="Prepula Elisa" userId="S::elisa.prepula@hel.fi::7d0a5514-d794-4392-bcff-f0ffc6f509e4" providerId="AD" clId="Web-{C100EB97-F4A3-48C9-94F7-0D9C0A8081C5}" dt="2020-11-26T13:18:01.039" v="88" actId="14100"/>
        <pc:sldMkLst>
          <pc:docMk/>
          <pc:sldMk cId="3766723599" sldId="281"/>
        </pc:sldMkLst>
        <pc:spChg chg="mod">
          <ac:chgData name="Prepula Elisa" userId="S::elisa.prepula@hel.fi::7d0a5514-d794-4392-bcff-f0ffc6f509e4" providerId="AD" clId="Web-{C100EB97-F4A3-48C9-94F7-0D9C0A8081C5}" dt="2020-11-26T13:09:33.012" v="36" actId="20577"/>
          <ac:spMkLst>
            <pc:docMk/>
            <pc:sldMk cId="3766723599" sldId="281"/>
            <ac:spMk id="2" creationId="{D9BDF864-BD1F-4AC4-9B94-3458E088479D}"/>
          </ac:spMkLst>
        </pc:spChg>
        <pc:spChg chg="del">
          <ac:chgData name="Prepula Elisa" userId="S::elisa.prepula@hel.fi::7d0a5514-d794-4392-bcff-f0ffc6f509e4" providerId="AD" clId="Web-{C100EB97-F4A3-48C9-94F7-0D9C0A8081C5}" dt="2020-11-26T13:07:46.291" v="2"/>
          <ac:spMkLst>
            <pc:docMk/>
            <pc:sldMk cId="3766723599" sldId="281"/>
            <ac:spMk id="3" creationId="{1AAFA3C0-69E1-4E57-98F5-F3FD36877D51}"/>
          </ac:spMkLst>
        </pc:spChg>
        <pc:picChg chg="add mod ord">
          <ac:chgData name="Prepula Elisa" userId="S::elisa.prepula@hel.fi::7d0a5514-d794-4392-bcff-f0ffc6f509e4" providerId="AD" clId="Web-{C100EB97-F4A3-48C9-94F7-0D9C0A8081C5}" dt="2020-11-26T13:18:01.039" v="88" actId="14100"/>
          <ac:picMkLst>
            <pc:docMk/>
            <pc:sldMk cId="3766723599" sldId="281"/>
            <ac:picMk id="4" creationId="{05CEBB6F-DB7F-48A2-8794-3495D846D4AD}"/>
          </ac:picMkLst>
        </pc:picChg>
      </pc:sldChg>
    </pc:docChg>
  </pc:docChgLst>
  <pc:docChgLst>
    <pc:chgData name="Heli Nieminen" userId="10030000892D35A5@LIVE.COM" providerId="AD" clId="Web-{56354598-9AB9-4841-9AA7-5ABCEAAD5E55}"/>
    <pc:docChg chg="modSld">
      <pc:chgData name="Heli Nieminen" userId="10030000892D35A5@LIVE.COM" providerId="AD" clId="Web-{56354598-9AB9-4841-9AA7-5ABCEAAD5E55}" dt="2018-01-28T12:02:42.881" v="76"/>
      <pc:docMkLst>
        <pc:docMk/>
      </pc:docMkLst>
      <pc:sldChg chg="modSp">
        <pc:chgData name="Heli Nieminen" userId="10030000892D35A5@LIVE.COM" providerId="AD" clId="Web-{56354598-9AB9-4841-9AA7-5ABCEAAD5E55}" dt="2018-01-28T12:02:14.192" v="22"/>
        <pc:sldMkLst>
          <pc:docMk/>
          <pc:sldMk cId="114916472" sldId="266"/>
        </pc:sldMkLst>
        <pc:spChg chg="mod">
          <ac:chgData name="Heli Nieminen" userId="10030000892D35A5@LIVE.COM" providerId="AD" clId="Web-{56354598-9AB9-4841-9AA7-5ABCEAAD5E55}" dt="2018-01-28T12:02:14.192" v="22"/>
          <ac:spMkLst>
            <pc:docMk/>
            <pc:sldMk cId="114916472" sldId="266"/>
            <ac:spMk id="3" creationId="{00000000-0000-0000-0000-000000000000}"/>
          </ac:spMkLst>
        </pc:spChg>
      </pc:sldChg>
      <pc:sldChg chg="modSp">
        <pc:chgData name="Heli Nieminen" userId="10030000892D35A5@LIVE.COM" providerId="AD" clId="Web-{56354598-9AB9-4841-9AA7-5ABCEAAD5E55}" dt="2018-01-28T12:02:42.865" v="75"/>
        <pc:sldMkLst>
          <pc:docMk/>
          <pc:sldMk cId="1825678312" sldId="271"/>
        </pc:sldMkLst>
        <pc:spChg chg="mod">
          <ac:chgData name="Heli Nieminen" userId="10030000892D35A5@LIVE.COM" providerId="AD" clId="Web-{56354598-9AB9-4841-9AA7-5ABCEAAD5E55}" dt="2018-01-28T12:02:42.865" v="75"/>
          <ac:spMkLst>
            <pc:docMk/>
            <pc:sldMk cId="1825678312" sldId="271"/>
            <ac:spMk id="4" creationId="{00000000-0000-0000-0000-000000000000}"/>
          </ac:spMkLst>
        </pc:spChg>
      </pc:sldChg>
    </pc:docChg>
  </pc:docChgLst>
  <pc:docChgLst>
    <pc:chgData name="Heli Nieminen" userId="10030000892D35A5@LIVE.COM" providerId="AD" clId="Web-{77A05123-2FAC-4DE4-8847-33354FC20258}"/>
    <pc:docChg chg="addSld delSld modSld sldOrd modSection">
      <pc:chgData name="Heli Nieminen" userId="10030000892D35A5@LIVE.COM" providerId="AD" clId="Web-{77A05123-2FAC-4DE4-8847-33354FC20258}" dt="2018-01-28T11:18:32.244" v="1287"/>
      <pc:docMkLst>
        <pc:docMk/>
      </pc:docMkLst>
      <pc:sldChg chg="ord">
        <pc:chgData name="Heli Nieminen" userId="10030000892D35A5@LIVE.COM" providerId="AD" clId="Web-{77A05123-2FAC-4DE4-8847-33354FC20258}" dt="2018-01-28T10:25:33.606" v="3"/>
        <pc:sldMkLst>
          <pc:docMk/>
          <pc:sldMk cId="1646768041" sldId="256"/>
        </pc:sldMkLst>
      </pc:sldChg>
      <pc:sldChg chg="modSp">
        <pc:chgData name="Heli Nieminen" userId="10030000892D35A5@LIVE.COM" providerId="AD" clId="Web-{77A05123-2FAC-4DE4-8847-33354FC20258}" dt="2018-01-28T11:18:32.244" v="1286"/>
        <pc:sldMkLst>
          <pc:docMk/>
          <pc:sldMk cId="3566743225" sldId="258"/>
        </pc:sldMkLst>
        <pc:spChg chg="mod">
          <ac:chgData name="Heli Nieminen" userId="10030000892D35A5@LIVE.COM" providerId="AD" clId="Web-{77A05123-2FAC-4DE4-8847-33354FC20258}" dt="2018-01-28T11:18:32.244" v="1286"/>
          <ac:spMkLst>
            <pc:docMk/>
            <pc:sldMk cId="3566743225" sldId="258"/>
            <ac:spMk id="3" creationId="{00000000-0000-0000-0000-000000000000}"/>
          </ac:spMkLst>
        </pc:spChg>
      </pc:sldChg>
      <pc:sldChg chg="modSp">
        <pc:chgData name="Heli Nieminen" userId="10030000892D35A5@LIVE.COM" providerId="AD" clId="Web-{77A05123-2FAC-4DE4-8847-33354FC20258}" dt="2018-01-28T11:11:39.086" v="1199"/>
        <pc:sldMkLst>
          <pc:docMk/>
          <pc:sldMk cId="1755896923" sldId="261"/>
        </pc:sldMkLst>
        <pc:spChg chg="mod">
          <ac:chgData name="Heli Nieminen" userId="10030000892D35A5@LIVE.COM" providerId="AD" clId="Web-{77A05123-2FAC-4DE4-8847-33354FC20258}" dt="2018-01-28T11:11:39.086" v="1199"/>
          <ac:spMkLst>
            <pc:docMk/>
            <pc:sldMk cId="1755896923" sldId="261"/>
            <ac:spMk id="4" creationId="{00000000-0000-0000-0000-000000000000}"/>
          </ac:spMkLst>
        </pc:spChg>
      </pc:sldChg>
      <pc:sldChg chg="del">
        <pc:chgData name="Heli Nieminen" userId="10030000892D35A5@LIVE.COM" providerId="AD" clId="Web-{77A05123-2FAC-4DE4-8847-33354FC20258}" dt="2018-01-28T11:12:19.013" v="1200"/>
        <pc:sldMkLst>
          <pc:docMk/>
          <pc:sldMk cId="768802714" sldId="264"/>
        </pc:sldMkLst>
      </pc:sldChg>
      <pc:sldChg chg="modSp">
        <pc:chgData name="Heli Nieminen" userId="10030000892D35A5@LIVE.COM" providerId="AD" clId="Web-{77A05123-2FAC-4DE4-8847-33354FC20258}" dt="2018-01-28T10:24:54.948" v="0"/>
        <pc:sldMkLst>
          <pc:docMk/>
          <pc:sldMk cId="290311615" sldId="268"/>
        </pc:sldMkLst>
        <pc:spChg chg="mod">
          <ac:chgData name="Heli Nieminen" userId="10030000892D35A5@LIVE.COM" providerId="AD" clId="Web-{77A05123-2FAC-4DE4-8847-33354FC20258}" dt="2018-01-28T10:24:54.948" v="0"/>
          <ac:spMkLst>
            <pc:docMk/>
            <pc:sldMk cId="290311615" sldId="268"/>
            <ac:spMk id="3" creationId="{00000000-0000-0000-0000-000000000000}"/>
          </ac:spMkLst>
        </pc:spChg>
      </pc:sldChg>
      <pc:sldChg chg="modSp">
        <pc:chgData name="Heli Nieminen" userId="10030000892D35A5@LIVE.COM" providerId="AD" clId="Web-{77A05123-2FAC-4DE4-8847-33354FC20258}" dt="2018-01-28T11:17:36.432" v="1270"/>
        <pc:sldMkLst>
          <pc:docMk/>
          <pc:sldMk cId="3230149038" sldId="270"/>
        </pc:sldMkLst>
        <pc:spChg chg="mod">
          <ac:chgData name="Heli Nieminen" userId="10030000892D35A5@LIVE.COM" providerId="AD" clId="Web-{77A05123-2FAC-4DE4-8847-33354FC20258}" dt="2018-01-28T11:17:36.432" v="1270"/>
          <ac:spMkLst>
            <pc:docMk/>
            <pc:sldMk cId="3230149038" sldId="270"/>
            <ac:spMk id="3" creationId="{00000000-0000-0000-0000-000000000000}"/>
          </ac:spMkLst>
        </pc:spChg>
      </pc:sldChg>
      <pc:sldChg chg="modSp new ord">
        <pc:chgData name="Heli Nieminen" userId="10030000892D35A5@LIVE.COM" providerId="AD" clId="Web-{77A05123-2FAC-4DE4-8847-33354FC20258}" dt="2018-01-28T11:16:04.136" v="1260"/>
        <pc:sldMkLst>
          <pc:docMk/>
          <pc:sldMk cId="1812749338" sldId="273"/>
        </pc:sldMkLst>
        <pc:spChg chg="mod">
          <ac:chgData name="Heli Nieminen" userId="10030000892D35A5@LIVE.COM" providerId="AD" clId="Web-{77A05123-2FAC-4DE4-8847-33354FC20258}" dt="2018-01-28T11:16:04.136" v="1260"/>
          <ac:spMkLst>
            <pc:docMk/>
            <pc:sldMk cId="1812749338" sldId="273"/>
            <ac:spMk id="2" creationId="{95F21E44-848F-4A3B-A112-FF58F7F7D3E6}"/>
          </ac:spMkLst>
        </pc:spChg>
        <pc:spChg chg="mod">
          <ac:chgData name="Heli Nieminen" userId="10030000892D35A5@LIVE.COM" providerId="AD" clId="Web-{77A05123-2FAC-4DE4-8847-33354FC20258}" dt="2018-01-28T11:13:21.827" v="1212"/>
          <ac:spMkLst>
            <pc:docMk/>
            <pc:sldMk cId="1812749338" sldId="273"/>
            <ac:spMk id="3" creationId="{1387C679-4F88-422F-979A-24E11D731164}"/>
          </ac:spMkLst>
        </pc:spChg>
      </pc:sldChg>
      <pc:sldChg chg="modSp new ord">
        <pc:chgData name="Heli Nieminen" userId="10030000892D35A5@LIVE.COM" providerId="AD" clId="Web-{77A05123-2FAC-4DE4-8847-33354FC20258}" dt="2018-01-28T11:16:49.423" v="1263"/>
        <pc:sldMkLst>
          <pc:docMk/>
          <pc:sldMk cId="1643517889" sldId="274"/>
        </pc:sldMkLst>
        <pc:spChg chg="mod">
          <ac:chgData name="Heli Nieminen" userId="10030000892D35A5@LIVE.COM" providerId="AD" clId="Web-{77A05123-2FAC-4DE4-8847-33354FC20258}" dt="2018-01-28T11:16:49.423" v="1263"/>
          <ac:spMkLst>
            <pc:docMk/>
            <pc:sldMk cId="1643517889" sldId="274"/>
            <ac:spMk id="2" creationId="{3E46468A-0DEE-49D7-82DA-85EB41A6A9F6}"/>
          </ac:spMkLst>
        </pc:spChg>
        <pc:spChg chg="mod">
          <ac:chgData name="Heli Nieminen" userId="10030000892D35A5@LIVE.COM" providerId="AD" clId="Web-{77A05123-2FAC-4DE4-8847-33354FC20258}" dt="2018-01-28T11:15:40.072" v="1256"/>
          <ac:spMkLst>
            <pc:docMk/>
            <pc:sldMk cId="1643517889" sldId="274"/>
            <ac:spMk id="3" creationId="{4104E9B7-32F7-4951-B570-B417488BAAAB}"/>
          </ac:spMkLst>
        </pc:spChg>
      </pc:sldChg>
      <pc:sldChg chg="modSp new ord">
        <pc:chgData name="Heli Nieminen" userId="10030000892D35A5@LIVE.COM" providerId="AD" clId="Web-{77A05123-2FAC-4DE4-8847-33354FC20258}" dt="2018-01-28T11:14:07.705" v="1214"/>
        <pc:sldMkLst>
          <pc:docMk/>
          <pc:sldMk cId="1681065159" sldId="275"/>
        </pc:sldMkLst>
        <pc:spChg chg="mod">
          <ac:chgData name="Heli Nieminen" userId="10030000892D35A5@LIVE.COM" providerId="AD" clId="Web-{77A05123-2FAC-4DE4-8847-33354FC20258}" dt="2018-01-28T11:08:54.296" v="1177"/>
          <ac:spMkLst>
            <pc:docMk/>
            <pc:sldMk cId="1681065159" sldId="275"/>
            <ac:spMk id="2" creationId="{6ED282D8-ECD3-43E7-B6BA-0D8DEAA855B3}"/>
          </ac:spMkLst>
        </pc:spChg>
        <pc:spChg chg="mod">
          <ac:chgData name="Heli Nieminen" userId="10030000892D35A5@LIVE.COM" providerId="AD" clId="Web-{77A05123-2FAC-4DE4-8847-33354FC20258}" dt="2018-01-28T11:08:17.498" v="1155"/>
          <ac:spMkLst>
            <pc:docMk/>
            <pc:sldMk cId="1681065159" sldId="275"/>
            <ac:spMk id="3" creationId="{7B6D8589-9BF4-4C9C-988D-3DE03216C668}"/>
          </ac:spMkLst>
        </pc:spChg>
      </pc:sldChg>
      <pc:sldChg chg="modSp new">
        <pc:chgData name="Heli Nieminen" userId="10030000892D35A5@LIVE.COM" providerId="AD" clId="Web-{77A05123-2FAC-4DE4-8847-33354FC20258}" dt="2018-01-28T10:59:06.232" v="743"/>
        <pc:sldMkLst>
          <pc:docMk/>
          <pc:sldMk cId="3001970416" sldId="276"/>
        </pc:sldMkLst>
        <pc:spChg chg="mod">
          <ac:chgData name="Heli Nieminen" userId="10030000892D35A5@LIVE.COM" providerId="AD" clId="Web-{77A05123-2FAC-4DE4-8847-33354FC20258}" dt="2018-01-28T10:59:06.232" v="743"/>
          <ac:spMkLst>
            <pc:docMk/>
            <pc:sldMk cId="3001970416" sldId="276"/>
            <ac:spMk id="3" creationId="{C39042C6-6341-4DC5-BF24-E8DFFEA7C1A0}"/>
          </ac:spMkLst>
        </pc:spChg>
      </pc:sldChg>
      <pc:sldChg chg="modSp new del">
        <pc:chgData name="Heli Nieminen" userId="10030000892D35A5@LIVE.COM" providerId="AD" clId="Web-{77A05123-2FAC-4DE4-8847-33354FC20258}" dt="2018-01-28T11:12:23.450" v="1201"/>
        <pc:sldMkLst>
          <pc:docMk/>
          <pc:sldMk cId="3803447506" sldId="277"/>
        </pc:sldMkLst>
        <pc:spChg chg="mod">
          <ac:chgData name="Heli Nieminen" userId="10030000892D35A5@LIVE.COM" providerId="AD" clId="Web-{77A05123-2FAC-4DE4-8847-33354FC20258}" dt="2018-01-28T10:44:11.564" v="148"/>
          <ac:spMkLst>
            <pc:docMk/>
            <pc:sldMk cId="3803447506" sldId="277"/>
            <ac:spMk id="2" creationId="{128DD24B-3A40-4A76-A538-78C2525686B1}"/>
          </ac:spMkLst>
        </pc:spChg>
        <pc:spChg chg="mod">
          <ac:chgData name="Heli Nieminen" userId="10030000892D35A5@LIVE.COM" providerId="AD" clId="Web-{77A05123-2FAC-4DE4-8847-33354FC20258}" dt="2018-01-28T10:44:58.209" v="195"/>
          <ac:spMkLst>
            <pc:docMk/>
            <pc:sldMk cId="3803447506" sldId="277"/>
            <ac:spMk id="3" creationId="{21FCBCE0-000E-4755-806B-EADA228A8B54}"/>
          </ac:spMkLst>
        </pc:spChg>
      </pc:sldChg>
      <pc:sldChg chg="modSp new ord">
        <pc:chgData name="Heli Nieminen" userId="10030000892D35A5@LIVE.COM" providerId="AD" clId="Web-{77A05123-2FAC-4DE4-8847-33354FC20258}" dt="2018-01-28T11:10:57.647" v="1195"/>
        <pc:sldMkLst>
          <pc:docMk/>
          <pc:sldMk cId="1947713868" sldId="278"/>
        </pc:sldMkLst>
        <pc:spChg chg="mod">
          <ac:chgData name="Heli Nieminen" userId="10030000892D35A5@LIVE.COM" providerId="AD" clId="Web-{77A05123-2FAC-4DE4-8847-33354FC20258}" dt="2018-01-28T11:10:57.647" v="1195"/>
          <ac:spMkLst>
            <pc:docMk/>
            <pc:sldMk cId="1947713868" sldId="278"/>
            <ac:spMk id="2" creationId="{0E1D25A6-D5BD-4B9F-AE1E-1FF0B9472D4D}"/>
          </ac:spMkLst>
        </pc:spChg>
        <pc:spChg chg="mod">
          <ac:chgData name="Heli Nieminen" userId="10030000892D35A5@LIVE.COM" providerId="AD" clId="Web-{77A05123-2FAC-4DE4-8847-33354FC20258}" dt="2018-01-28T11:10:34.802" v="1192"/>
          <ac:spMkLst>
            <pc:docMk/>
            <pc:sldMk cId="1947713868" sldId="278"/>
            <ac:spMk id="3" creationId="{C2C06076-2956-40E4-B042-85EAF990F994}"/>
          </ac:spMkLst>
        </pc:spChg>
      </pc:sldChg>
      <pc:sldChg chg="modSp new ord">
        <pc:chgData name="Heli Nieminen" userId="10030000892D35A5@LIVE.COM" providerId="AD" clId="Web-{77A05123-2FAC-4DE4-8847-33354FC20258}" dt="2018-01-28T11:13:43.532" v="1213"/>
        <pc:sldMkLst>
          <pc:docMk/>
          <pc:sldMk cId="620787812" sldId="279"/>
        </pc:sldMkLst>
        <pc:spChg chg="mod">
          <ac:chgData name="Heli Nieminen" userId="10030000892D35A5@LIVE.COM" providerId="AD" clId="Web-{77A05123-2FAC-4DE4-8847-33354FC20258}" dt="2018-01-28T11:05:25.844" v="984"/>
          <ac:spMkLst>
            <pc:docMk/>
            <pc:sldMk cId="620787812" sldId="279"/>
            <ac:spMk id="2" creationId="{9CCBB414-5248-4F77-B362-E9BDA6B91C7A}"/>
          </ac:spMkLst>
        </pc:spChg>
        <pc:spChg chg="mod">
          <ac:chgData name="Heli Nieminen" userId="10030000892D35A5@LIVE.COM" providerId="AD" clId="Web-{77A05123-2FAC-4DE4-8847-33354FC20258}" dt="2018-01-28T11:04:23.169" v="947"/>
          <ac:spMkLst>
            <pc:docMk/>
            <pc:sldMk cId="620787812" sldId="279"/>
            <ac:spMk id="3" creationId="{C45F9DC6-997C-4A9E-93B9-4C4BD749EBAF}"/>
          </ac:spMkLst>
        </pc:spChg>
      </pc:sldChg>
    </pc:docChg>
  </pc:docChgLst>
  <pc:docChgLst>
    <pc:chgData name="Prepula Elisa" userId="S::elisa.prepula@hel.fi::7d0a5514-d794-4392-bcff-f0ffc6f509e4" providerId="AD" clId="Web-{7802B5A4-090A-477C-AF45-1177BABF768C}"/>
    <pc:docChg chg="modSld">
      <pc:chgData name="Prepula Elisa" userId="S::elisa.prepula@hel.fi::7d0a5514-d794-4392-bcff-f0ffc6f509e4" providerId="AD" clId="Web-{7802B5A4-090A-477C-AF45-1177BABF768C}" dt="2020-11-26T12:56:57.310" v="57"/>
      <pc:docMkLst>
        <pc:docMk/>
      </pc:docMkLst>
      <pc:sldChg chg="modNotes">
        <pc:chgData name="Prepula Elisa" userId="S::elisa.prepula@hel.fi::7d0a5514-d794-4392-bcff-f0ffc6f509e4" providerId="AD" clId="Web-{7802B5A4-090A-477C-AF45-1177BABF768C}" dt="2020-11-26T12:24:39.655" v="6"/>
        <pc:sldMkLst>
          <pc:docMk/>
          <pc:sldMk cId="2018887699" sldId="265"/>
        </pc:sldMkLst>
      </pc:sldChg>
      <pc:sldChg chg="modNotes">
        <pc:chgData name="Prepula Elisa" userId="S::elisa.prepula@hel.fi::7d0a5514-d794-4392-bcff-f0ffc6f509e4" providerId="AD" clId="Web-{7802B5A4-090A-477C-AF45-1177BABF768C}" dt="2020-11-26T12:23:15.295" v="1"/>
        <pc:sldMkLst>
          <pc:docMk/>
          <pc:sldMk cId="114916472" sldId="266"/>
        </pc:sldMkLst>
      </pc:sldChg>
      <pc:sldChg chg="modNotes">
        <pc:chgData name="Prepula Elisa" userId="S::elisa.prepula@hel.fi::7d0a5514-d794-4392-bcff-f0ffc6f509e4" providerId="AD" clId="Web-{7802B5A4-090A-477C-AF45-1177BABF768C}" dt="2020-11-26T12:56:57.310" v="57"/>
        <pc:sldMkLst>
          <pc:docMk/>
          <pc:sldMk cId="3230149038" sldId="270"/>
        </pc:sldMkLst>
      </pc:sldChg>
    </pc:docChg>
  </pc:docChgLst>
  <pc:docChgLst>
    <pc:chgData name="Tarkkinen Teija" userId="S::teija.tarkkinen@hel.fi::a80a0cf9-6524-4b20-a190-51e8f63a5464" providerId="AD" clId="Web-{5A6C76B2-1CF3-41C8-ACD2-F7138069C4D8}"/>
    <pc:docChg chg="modSld">
      <pc:chgData name="Tarkkinen Teija" userId="S::teija.tarkkinen@hel.fi::a80a0cf9-6524-4b20-a190-51e8f63a5464" providerId="AD" clId="Web-{5A6C76B2-1CF3-41C8-ACD2-F7138069C4D8}" dt="2020-11-26T14:27:51.737" v="3" actId="20577"/>
      <pc:docMkLst>
        <pc:docMk/>
      </pc:docMkLst>
      <pc:sldChg chg="modSp">
        <pc:chgData name="Tarkkinen Teija" userId="S::teija.tarkkinen@hel.fi::a80a0cf9-6524-4b20-a190-51e8f63a5464" providerId="AD" clId="Web-{5A6C76B2-1CF3-41C8-ACD2-F7138069C4D8}" dt="2020-11-26T14:27:51.737" v="2" actId="20577"/>
        <pc:sldMkLst>
          <pc:docMk/>
          <pc:sldMk cId="3566743225" sldId="258"/>
        </pc:sldMkLst>
        <pc:spChg chg="mod">
          <ac:chgData name="Tarkkinen Teija" userId="S::teija.tarkkinen@hel.fi::a80a0cf9-6524-4b20-a190-51e8f63a5464" providerId="AD" clId="Web-{5A6C76B2-1CF3-41C8-ACD2-F7138069C4D8}" dt="2020-11-26T14:27:51.737" v="2" actId="20577"/>
          <ac:spMkLst>
            <pc:docMk/>
            <pc:sldMk cId="3566743225" sldId="258"/>
            <ac:spMk id="3" creationId="{00000000-0000-0000-0000-000000000000}"/>
          </ac:spMkLst>
        </pc:spChg>
      </pc:sldChg>
    </pc:docChg>
  </pc:docChgLst>
  <pc:docChgLst>
    <pc:chgData name="Heli Nieminen" userId="10030000892D35A5@LIVE.COM" providerId="AD" clId="Web-{A36EEF63-8ED5-4228-9EF0-6D7A7F2B81BE}"/>
    <pc:docChg chg="modSld">
      <pc:chgData name="Heli Nieminen" userId="10030000892D35A5@LIVE.COM" providerId="AD" clId="Web-{A36EEF63-8ED5-4228-9EF0-6D7A7F2B81BE}" dt="2018-01-30T09:50:04.540" v="5"/>
      <pc:docMkLst>
        <pc:docMk/>
      </pc:docMkLst>
      <pc:sldChg chg="modSp">
        <pc:chgData name="Heli Nieminen" userId="10030000892D35A5@LIVE.COM" providerId="AD" clId="Web-{A36EEF63-8ED5-4228-9EF0-6D7A7F2B81BE}" dt="2018-01-30T09:50:04.540" v="4"/>
        <pc:sldMkLst>
          <pc:docMk/>
          <pc:sldMk cId="290311615" sldId="268"/>
        </pc:sldMkLst>
        <pc:spChg chg="mod">
          <ac:chgData name="Heli Nieminen" userId="10030000892D35A5@LIVE.COM" providerId="AD" clId="Web-{A36EEF63-8ED5-4228-9EF0-6D7A7F2B81BE}" dt="2018-01-30T09:50:04.540" v="4"/>
          <ac:spMkLst>
            <pc:docMk/>
            <pc:sldMk cId="290311615" sldId="268"/>
            <ac:spMk id="3" creationId="{00000000-0000-0000-0000-000000000000}"/>
          </ac:spMkLst>
        </pc:spChg>
      </pc:sldChg>
    </pc:docChg>
  </pc:docChgLst>
  <pc:docChgLst>
    <pc:chgData name="Heli Nieminen" userId="10030000892D35A5@LIVE.COM" providerId="AD" clId="Web-{0004DB6A-BC60-4825-9B03-085211EFB367}"/>
    <pc:docChg chg="addSld delSld modSld sldOrd modSection">
      <pc:chgData name="Heli Nieminen" userId="10030000892D35A5@LIVE.COM" providerId="AD" clId="Web-{0004DB6A-BC60-4825-9B03-085211EFB367}" dt="2018-01-28T11:52:26.303" v="916"/>
      <pc:docMkLst>
        <pc:docMk/>
      </pc:docMkLst>
      <pc:sldChg chg="del">
        <pc:chgData name="Heli Nieminen" userId="10030000892D35A5@LIVE.COM" providerId="AD" clId="Web-{0004DB6A-BC60-4825-9B03-085211EFB367}" dt="2018-01-28T11:38:11.880" v="406"/>
        <pc:sldMkLst>
          <pc:docMk/>
          <pc:sldMk cId="1646768041" sldId="256"/>
        </pc:sldMkLst>
      </pc:sldChg>
      <pc:sldChg chg="modSp">
        <pc:chgData name="Heli Nieminen" userId="10030000892D35A5@LIVE.COM" providerId="AD" clId="Web-{0004DB6A-BC60-4825-9B03-085211EFB367}" dt="2018-01-28T11:33:42.336" v="333"/>
        <pc:sldMkLst>
          <pc:docMk/>
          <pc:sldMk cId="3566743225" sldId="258"/>
        </pc:sldMkLst>
        <pc:spChg chg="mod">
          <ac:chgData name="Heli Nieminen" userId="10030000892D35A5@LIVE.COM" providerId="AD" clId="Web-{0004DB6A-BC60-4825-9B03-085211EFB367}" dt="2018-01-28T11:33:42.336" v="333"/>
          <ac:spMkLst>
            <pc:docMk/>
            <pc:sldMk cId="3566743225" sldId="258"/>
            <ac:spMk id="3" creationId="{00000000-0000-0000-0000-000000000000}"/>
          </ac:spMkLst>
        </pc:spChg>
      </pc:sldChg>
      <pc:sldChg chg="modSp">
        <pc:chgData name="Heli Nieminen" userId="10030000892D35A5@LIVE.COM" providerId="AD" clId="Web-{0004DB6A-BC60-4825-9B03-085211EFB367}" dt="2018-01-28T11:34:09.978" v="341"/>
        <pc:sldMkLst>
          <pc:docMk/>
          <pc:sldMk cId="3465658422" sldId="259"/>
        </pc:sldMkLst>
        <pc:spChg chg="mod">
          <ac:chgData name="Heli Nieminen" userId="10030000892D35A5@LIVE.COM" providerId="AD" clId="Web-{0004DB6A-BC60-4825-9B03-085211EFB367}" dt="2018-01-28T11:34:03.478" v="340"/>
          <ac:spMkLst>
            <pc:docMk/>
            <pc:sldMk cId="3465658422" sldId="259"/>
            <ac:spMk id="4" creationId="{E6309CD1-5350-48FE-A5E2-D966AB12A80C}"/>
          </ac:spMkLst>
        </pc:spChg>
        <pc:picChg chg="mod">
          <ac:chgData name="Heli Nieminen" userId="10030000892D35A5@LIVE.COM" providerId="AD" clId="Web-{0004DB6A-BC60-4825-9B03-085211EFB367}" dt="2018-01-28T11:34:09.978" v="341"/>
          <ac:picMkLst>
            <pc:docMk/>
            <pc:sldMk cId="3465658422" sldId="259"/>
            <ac:picMk id="3" creationId="{00000000-0000-0000-0000-000000000000}"/>
          </ac:picMkLst>
        </pc:picChg>
      </pc:sldChg>
      <pc:sldChg chg="modSp">
        <pc:chgData name="Heli Nieminen" userId="10030000892D35A5@LIVE.COM" providerId="AD" clId="Web-{0004DB6A-BC60-4825-9B03-085211EFB367}" dt="2018-01-28T11:34:47.752" v="348"/>
        <pc:sldMkLst>
          <pc:docMk/>
          <pc:sldMk cId="4184701106" sldId="260"/>
        </pc:sldMkLst>
        <pc:spChg chg="mod">
          <ac:chgData name="Heli Nieminen" userId="10030000892D35A5@LIVE.COM" providerId="AD" clId="Web-{0004DB6A-BC60-4825-9B03-085211EFB367}" dt="2018-01-28T11:34:47.752" v="348"/>
          <ac:spMkLst>
            <pc:docMk/>
            <pc:sldMk cId="4184701106" sldId="260"/>
            <ac:spMk id="3" creationId="{00000000-0000-0000-0000-000000000000}"/>
          </ac:spMkLst>
        </pc:spChg>
      </pc:sldChg>
      <pc:sldChg chg="modSp">
        <pc:chgData name="Heli Nieminen" userId="10030000892D35A5@LIVE.COM" providerId="AD" clId="Web-{0004DB6A-BC60-4825-9B03-085211EFB367}" dt="2018-01-28T11:28:19.840" v="58"/>
        <pc:sldMkLst>
          <pc:docMk/>
          <pc:sldMk cId="3230149038" sldId="270"/>
        </pc:sldMkLst>
        <pc:spChg chg="mod">
          <ac:chgData name="Heli Nieminen" userId="10030000892D35A5@LIVE.COM" providerId="AD" clId="Web-{0004DB6A-BC60-4825-9B03-085211EFB367}" dt="2018-01-28T11:28:19.840" v="58"/>
          <ac:spMkLst>
            <pc:docMk/>
            <pc:sldMk cId="3230149038" sldId="270"/>
            <ac:spMk id="3" creationId="{00000000-0000-0000-0000-000000000000}"/>
          </ac:spMkLst>
        </pc:spChg>
      </pc:sldChg>
      <pc:sldChg chg="modSp">
        <pc:chgData name="Heli Nieminen" userId="10030000892D35A5@LIVE.COM" providerId="AD" clId="Web-{0004DB6A-BC60-4825-9B03-085211EFB367}" dt="2018-01-28T11:37:57.005" v="404"/>
        <pc:sldMkLst>
          <pc:docMk/>
          <pc:sldMk cId="1825678312" sldId="271"/>
        </pc:sldMkLst>
        <pc:spChg chg="mod">
          <ac:chgData name="Heli Nieminen" userId="10030000892D35A5@LIVE.COM" providerId="AD" clId="Web-{0004DB6A-BC60-4825-9B03-085211EFB367}" dt="2018-01-28T11:37:57.005" v="404"/>
          <ac:spMkLst>
            <pc:docMk/>
            <pc:sldMk cId="1825678312" sldId="271"/>
            <ac:spMk id="4" creationId="{00000000-0000-0000-0000-000000000000}"/>
          </ac:spMkLst>
        </pc:spChg>
      </pc:sldChg>
      <pc:sldChg chg="modSp ord">
        <pc:chgData name="Heli Nieminen" userId="10030000892D35A5@LIVE.COM" providerId="AD" clId="Web-{0004DB6A-BC60-4825-9B03-085211EFB367}" dt="2018-01-28T11:43:27.405" v="787"/>
        <pc:sldMkLst>
          <pc:docMk/>
          <pc:sldMk cId="2772112557" sldId="272"/>
        </pc:sldMkLst>
        <pc:spChg chg="mod">
          <ac:chgData name="Heli Nieminen" userId="10030000892D35A5@LIVE.COM" providerId="AD" clId="Web-{0004DB6A-BC60-4825-9B03-085211EFB367}" dt="2018-01-28T11:43:17.092" v="785"/>
          <ac:spMkLst>
            <pc:docMk/>
            <pc:sldMk cId="2772112557" sldId="272"/>
            <ac:spMk id="2" creationId="{DD769675-A825-4303-9402-237F8ED7F21B}"/>
          </ac:spMkLst>
        </pc:spChg>
        <pc:spChg chg="mod">
          <ac:chgData name="Heli Nieminen" userId="10030000892D35A5@LIVE.COM" providerId="AD" clId="Web-{0004DB6A-BC60-4825-9B03-085211EFB367}" dt="2018-01-28T11:43:27.405" v="787"/>
          <ac:spMkLst>
            <pc:docMk/>
            <pc:sldMk cId="2772112557" sldId="272"/>
            <ac:spMk id="3" creationId="{778820B6-2371-4896-A7B5-0725808C1FDA}"/>
          </ac:spMkLst>
        </pc:spChg>
      </pc:sldChg>
      <pc:sldChg chg="modSp">
        <pc:chgData name="Heli Nieminen" userId="10030000892D35A5@LIVE.COM" providerId="AD" clId="Web-{0004DB6A-BC60-4825-9B03-085211EFB367}" dt="2018-01-28T11:47:40.357" v="885"/>
        <pc:sldMkLst>
          <pc:docMk/>
          <pc:sldMk cId="1812749338" sldId="273"/>
        </pc:sldMkLst>
        <pc:spChg chg="mod">
          <ac:chgData name="Heli Nieminen" userId="10030000892D35A5@LIVE.COM" providerId="AD" clId="Web-{0004DB6A-BC60-4825-9B03-085211EFB367}" dt="2018-01-28T11:47:40.357" v="885"/>
          <ac:spMkLst>
            <pc:docMk/>
            <pc:sldMk cId="1812749338" sldId="273"/>
            <ac:spMk id="3" creationId="{1387C679-4F88-422F-979A-24E11D731164}"/>
          </ac:spMkLst>
        </pc:spChg>
      </pc:sldChg>
      <pc:sldChg chg="modSp del">
        <pc:chgData name="Heli Nieminen" userId="10030000892D35A5@LIVE.COM" providerId="AD" clId="Web-{0004DB6A-BC60-4825-9B03-085211EFB367}" dt="2018-01-28T11:37:14.349" v="385"/>
        <pc:sldMkLst>
          <pc:docMk/>
          <pc:sldMk cId="3001970416" sldId="276"/>
        </pc:sldMkLst>
        <pc:spChg chg="mod">
          <ac:chgData name="Heli Nieminen" userId="10030000892D35A5@LIVE.COM" providerId="AD" clId="Web-{0004DB6A-BC60-4825-9B03-085211EFB367}" dt="2018-01-28T11:37:09.755" v="382"/>
          <ac:spMkLst>
            <pc:docMk/>
            <pc:sldMk cId="3001970416" sldId="276"/>
            <ac:spMk id="3" creationId="{C39042C6-6341-4DC5-BF24-E8DFFEA7C1A0}"/>
          </ac:spMkLst>
        </pc:spChg>
      </pc:sldChg>
      <pc:sldChg chg="modSp">
        <pc:chgData name="Heli Nieminen" userId="10030000892D35A5@LIVE.COM" providerId="AD" clId="Web-{0004DB6A-BC60-4825-9B03-085211EFB367}" dt="2018-01-28T11:35:49.427" v="378"/>
        <pc:sldMkLst>
          <pc:docMk/>
          <pc:sldMk cId="620787812" sldId="279"/>
        </pc:sldMkLst>
        <pc:spChg chg="mod">
          <ac:chgData name="Heli Nieminen" userId="10030000892D35A5@LIVE.COM" providerId="AD" clId="Web-{0004DB6A-BC60-4825-9B03-085211EFB367}" dt="2018-01-28T11:35:49.427" v="378"/>
          <ac:spMkLst>
            <pc:docMk/>
            <pc:sldMk cId="620787812" sldId="279"/>
            <ac:spMk id="3" creationId="{C45F9DC6-997C-4A9E-93B9-4C4BD749EBAF}"/>
          </ac:spMkLst>
        </pc:spChg>
      </pc:sldChg>
      <pc:sldChg chg="modSp new">
        <pc:chgData name="Heli Nieminen" userId="10030000892D35A5@LIVE.COM" providerId="AD" clId="Web-{0004DB6A-BC60-4825-9B03-085211EFB367}" dt="2018-01-28T11:42:44.342" v="772"/>
        <pc:sldMkLst>
          <pc:docMk/>
          <pc:sldMk cId="1960365841" sldId="280"/>
        </pc:sldMkLst>
        <pc:spChg chg="mod">
          <ac:chgData name="Heli Nieminen" userId="10030000892D35A5@LIVE.COM" providerId="AD" clId="Web-{0004DB6A-BC60-4825-9B03-085211EFB367}" dt="2018-01-28T11:40:36.574" v="578"/>
          <ac:spMkLst>
            <pc:docMk/>
            <pc:sldMk cId="1960365841" sldId="280"/>
            <ac:spMk id="2" creationId="{F526F390-4C1F-47F1-AADB-4356D139151C}"/>
          </ac:spMkLst>
        </pc:spChg>
        <pc:spChg chg="mod">
          <ac:chgData name="Heli Nieminen" userId="10030000892D35A5@LIVE.COM" providerId="AD" clId="Web-{0004DB6A-BC60-4825-9B03-085211EFB367}" dt="2018-01-28T11:42:44.342" v="772"/>
          <ac:spMkLst>
            <pc:docMk/>
            <pc:sldMk cId="1960365841" sldId="280"/>
            <ac:spMk id="3" creationId="{0193ED9D-CBB5-437D-A5F5-C3B2BDC1CE06}"/>
          </ac:spMkLst>
        </pc:spChg>
      </pc:sldChg>
      <pc:sldChg chg="modSp new ord">
        <pc:chgData name="Heli Nieminen" userId="10030000892D35A5@LIVE.COM" providerId="AD" clId="Web-{0004DB6A-BC60-4825-9B03-085211EFB367}" dt="2018-01-28T11:52:26.303" v="916"/>
        <pc:sldMkLst>
          <pc:docMk/>
          <pc:sldMk cId="4271715782" sldId="281"/>
        </pc:sldMkLst>
        <pc:spChg chg="mod">
          <ac:chgData name="Heli Nieminen" userId="10030000892D35A5@LIVE.COM" providerId="AD" clId="Web-{0004DB6A-BC60-4825-9B03-085211EFB367}" dt="2018-01-28T11:51:44.472" v="914"/>
          <ac:spMkLst>
            <pc:docMk/>
            <pc:sldMk cId="4271715782" sldId="281"/>
            <ac:spMk id="2" creationId="{ECFBAC38-550D-4F99-ACD5-464097A03149}"/>
          </ac:spMkLst>
        </pc:spChg>
        <pc:spChg chg="mod">
          <ac:chgData name="Heli Nieminen" userId="10030000892D35A5@LIVE.COM" providerId="AD" clId="Web-{0004DB6A-BC60-4825-9B03-085211EFB367}" dt="2018-01-28T11:51:31.582" v="900"/>
          <ac:spMkLst>
            <pc:docMk/>
            <pc:sldMk cId="4271715782" sldId="281"/>
            <ac:spMk id="3" creationId="{36AF340C-EFC8-4D37-9150-05B1BFAFAB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13D21C3-9DFE-43D9-91F8-0AF011678B05}" type="datetimeFigureOut">
              <a:rPr lang="fi-FI" smtClean="0"/>
              <a:t>26.11.2020</a:t>
            </a:fld>
            <a:endParaRPr lang="fi-FI"/>
          </a:p>
        </p:txBody>
      </p:sp>
      <p:sp>
        <p:nvSpPr>
          <p:cNvPr id="4" name="Dian kuvan paikkamerkki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630E9BA-FF4C-4052-91BF-9AD1EE4EB250}" type="slidenum">
              <a:rPr lang="fi-FI" smtClean="0"/>
              <a:t>‹#›</a:t>
            </a:fld>
            <a:endParaRPr lang="fi-FI"/>
          </a:p>
        </p:txBody>
      </p:sp>
    </p:spTree>
    <p:extLst>
      <p:ext uri="{BB962C8B-B14F-4D97-AF65-F5344CB8AC3E}">
        <p14:creationId xmlns:p14="http://schemas.microsoft.com/office/powerpoint/2010/main" val="211243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undcloud.com/studiostoa/savuna-ilmaan-podcast-jakso-1"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nuortenlinkki.fi/peli" TargetMode="External"/><Relationship Id="rId4" Type="http://schemas.openxmlformats.org/officeDocument/2006/relationships/hyperlink" Target="https://soundcloud.com/klaarihelsinki/savuna-ilmaan-podcast-jakso-2"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l.fi/fi/web/lapset-nuoret-ja-perheet/tutkimustuloksia/kaikki-tulokse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1" kern="1200" dirty="0">
                <a:solidFill>
                  <a:schemeClr val="tx1"/>
                </a:solidFill>
                <a:effectLst/>
                <a:latin typeface="+mn-lt"/>
                <a:ea typeface="+mn-ea"/>
                <a:cs typeface="+mn-cs"/>
              </a:rPr>
              <a:t>Tämän oppituntimateriaalin teille ovat tehneet </a:t>
            </a:r>
            <a:r>
              <a:rPr lang="fi-FI" sz="1200" b="0" i="1" kern="1200" dirty="0" err="1">
                <a:solidFill>
                  <a:schemeClr val="tx1"/>
                </a:solidFill>
                <a:effectLst/>
                <a:latin typeface="+mn-lt"/>
                <a:ea typeface="+mn-ea"/>
                <a:cs typeface="+mn-cs"/>
              </a:rPr>
              <a:t>Klaari</a:t>
            </a:r>
            <a:r>
              <a:rPr lang="fi-FI" sz="1200" b="0" i="1" kern="1200" baseline="0" dirty="0">
                <a:solidFill>
                  <a:schemeClr val="tx1"/>
                </a:solidFill>
                <a:effectLst/>
                <a:latin typeface="+mn-lt"/>
                <a:ea typeface="+mn-ea"/>
                <a:cs typeface="+mn-cs"/>
              </a:rPr>
              <a:t> Helsingistä </a:t>
            </a:r>
            <a:r>
              <a:rPr lang="fi-FI" sz="1200" b="0" i="1" kern="1200" dirty="0" err="1">
                <a:solidFill>
                  <a:schemeClr val="tx1"/>
                </a:solidFill>
                <a:effectLst/>
                <a:latin typeface="+mn-lt"/>
                <a:ea typeface="+mn-ea"/>
                <a:cs typeface="+mn-cs"/>
              </a:rPr>
              <a:t>Klaari</a:t>
            </a:r>
            <a:r>
              <a:rPr lang="fi-FI" sz="1200" b="0" i="1" kern="1200" dirty="0">
                <a:solidFill>
                  <a:schemeClr val="tx1"/>
                </a:solidFill>
                <a:effectLst/>
                <a:latin typeface="+mn-lt"/>
                <a:ea typeface="+mn-ea"/>
                <a:cs typeface="+mn-cs"/>
              </a:rPr>
              <a:t>-koordinaattorit Eija Krogerus ja Elisa </a:t>
            </a:r>
            <a:r>
              <a:rPr lang="fi-FI" sz="1200" b="0" i="1" kern="1200" dirty="0" err="1">
                <a:solidFill>
                  <a:schemeClr val="tx1"/>
                </a:solidFill>
                <a:effectLst/>
                <a:latin typeface="+mn-lt"/>
                <a:ea typeface="+mn-ea"/>
                <a:cs typeface="+mn-cs"/>
              </a:rPr>
              <a:t>Prepula</a:t>
            </a:r>
            <a:r>
              <a:rPr lang="fi-FI" sz="1200" b="0" i="1" kern="1200" dirty="0">
                <a:solidFill>
                  <a:schemeClr val="tx1"/>
                </a:solidFill>
                <a:effectLst/>
                <a:latin typeface="+mn-lt"/>
                <a:ea typeface="+mn-ea"/>
                <a:cs typeface="+mn-cs"/>
              </a:rPr>
              <a:t> yhteistyössä terveystiedonopettaja</a:t>
            </a:r>
            <a:r>
              <a:rPr lang="fi-FI" sz="1200" b="0" i="1" kern="1200" baseline="0" dirty="0">
                <a:solidFill>
                  <a:schemeClr val="tx1"/>
                </a:solidFill>
                <a:effectLst/>
                <a:latin typeface="+mn-lt"/>
                <a:ea typeface="+mn-ea"/>
                <a:cs typeface="+mn-cs"/>
              </a:rPr>
              <a:t> Heli Niemisen kanssa. Materiaalia on päivitetty viimeksi </a:t>
            </a:r>
            <a:r>
              <a:rPr lang="fi-FI" i="1" dirty="0"/>
              <a:t>11/2020</a:t>
            </a:r>
            <a:r>
              <a:rPr lang="fi-FI" sz="1200" b="0" i="1" kern="1200" baseline="0" dirty="0">
                <a:solidFill>
                  <a:schemeClr val="tx1"/>
                </a:solidFill>
                <a:effectLst/>
                <a:latin typeface="+mn-lt"/>
                <a:ea typeface="+mn-ea"/>
                <a:cs typeface="+mn-cs"/>
              </a:rPr>
              <a:t>. Antoisaa oppituntia!</a:t>
            </a:r>
            <a:r>
              <a:rPr lang="fi-FI" i="1" dirty="0"/>
              <a:t> </a:t>
            </a:r>
            <a:endParaRPr lang="fi-FI" sz="1200" b="0" i="1" kern="1200" dirty="0">
              <a:solidFill>
                <a:schemeClr val="tx1"/>
              </a:solidFill>
              <a:effectLst/>
              <a:latin typeface="+mn-lt"/>
              <a:ea typeface="+mn-ea"/>
              <a:cs typeface="+mn-cs"/>
            </a:endParaRPr>
          </a:p>
          <a:p>
            <a:endParaRPr lang="fi-FI" sz="1200" b="1" kern="1200" dirty="0">
              <a:solidFill>
                <a:schemeClr val="tx1"/>
              </a:solidFill>
              <a:effectLst/>
              <a:latin typeface="+mn-lt"/>
              <a:ea typeface="+mn-ea"/>
              <a:cs typeface="+mn-cs"/>
            </a:endParaRPr>
          </a:p>
          <a:p>
            <a:r>
              <a:rPr lang="fi-FI" b="1" dirty="0"/>
              <a:t>Alkukeskustelu yhdessä luokan</a:t>
            </a:r>
            <a:r>
              <a:rPr lang="fi-FI" b="1" baseline="0" dirty="0"/>
              <a:t> kanssa</a:t>
            </a:r>
            <a:r>
              <a:rPr lang="fi-FI" b="1" dirty="0"/>
              <a:t>: </a:t>
            </a:r>
          </a:p>
          <a:p>
            <a:r>
              <a:rPr lang="fi-FI" dirty="0"/>
              <a:t>Mitä oppilaille tulee mieleen sanasta kannabis tai mitä he tietävät kannabiksesta? </a:t>
            </a:r>
          </a:p>
          <a:p>
            <a:endParaRPr lang="fi-FI" dirty="0"/>
          </a:p>
          <a:p>
            <a:pPr marL="171450" indent="-171450">
              <a:buFontTx/>
              <a:buChar char="-"/>
            </a:pPr>
            <a:r>
              <a:rPr lang="fi-FI" sz="1200" b="0" i="0" u="none" strike="noStrike" kern="1200" baseline="0" dirty="0">
                <a:solidFill>
                  <a:schemeClr val="tx1"/>
                </a:solidFill>
                <a:latin typeface="+mn-lt"/>
                <a:ea typeface="+mn-ea"/>
                <a:cs typeface="+mn-cs"/>
              </a:rPr>
              <a:t>Kysymyksellä kartoitetaan oppilaiden tietoja ja asenteita kannabiksesta. </a:t>
            </a:r>
          </a:p>
          <a:p>
            <a:endParaRPr lang="fi-FI" sz="1200" b="1" kern="1200" dirty="0">
              <a:solidFill>
                <a:schemeClr val="tx1"/>
              </a:solidFill>
              <a:effectLst/>
              <a:latin typeface="+mn-lt"/>
              <a:ea typeface="+mn-ea"/>
              <a:cs typeface="+mn-cs"/>
            </a:endParaRPr>
          </a:p>
          <a:p>
            <a:endParaRPr lang="fi-FI" sz="1200" b="1" kern="1200" dirty="0">
              <a:solidFill>
                <a:schemeClr val="tx1"/>
              </a:solidFill>
              <a:effectLst/>
              <a:latin typeface="+mn-lt"/>
              <a:ea typeface="+mn-ea"/>
              <a:cs typeface="+mn-cs"/>
            </a:endParaRPr>
          </a:p>
          <a:p>
            <a:r>
              <a:rPr lang="fi-FI" sz="1200" b="1" i="1" u="sng" kern="1200" dirty="0">
                <a:solidFill>
                  <a:schemeClr val="tx1"/>
                </a:solidFill>
                <a:effectLst/>
                <a:latin typeface="+mn-lt"/>
                <a:ea typeface="+mn-ea"/>
                <a:cs typeface="+mn-cs"/>
              </a:rPr>
              <a:t>Tietoa</a:t>
            </a:r>
            <a:r>
              <a:rPr lang="fi-FI" sz="1200" b="1" i="1" u="sng" kern="1200" baseline="0" dirty="0">
                <a:solidFill>
                  <a:schemeClr val="tx1"/>
                </a:solidFill>
                <a:effectLst/>
                <a:latin typeface="+mn-lt"/>
                <a:ea typeface="+mn-ea"/>
                <a:cs typeface="+mn-cs"/>
              </a:rPr>
              <a:t> oppituntiin liittyen</a:t>
            </a:r>
          </a:p>
          <a:p>
            <a:endParaRPr lang="fi-FI" sz="1200" b="1" i="1" kern="1200" baseline="0" dirty="0">
              <a:solidFill>
                <a:schemeClr val="tx1"/>
              </a:solidFill>
              <a:effectLst/>
              <a:latin typeface="+mn-lt"/>
              <a:ea typeface="+mn-ea"/>
              <a:cs typeface="+mn-cs"/>
            </a:endParaRPr>
          </a:p>
          <a:p>
            <a:r>
              <a:rPr lang="fi-FI" sz="1200" b="1" i="1" kern="1200" dirty="0">
                <a:solidFill>
                  <a:schemeClr val="tx1"/>
                </a:solidFill>
                <a:effectLst/>
                <a:latin typeface="+mn-lt"/>
                <a:ea typeface="+mn-ea"/>
                <a:cs typeface="+mn-cs"/>
              </a:rPr>
              <a:t>Oppitunnin kesto: </a:t>
            </a:r>
            <a:r>
              <a:rPr lang="fi-FI" sz="1200" i="1" kern="1200" dirty="0">
                <a:solidFill>
                  <a:schemeClr val="tx1"/>
                </a:solidFill>
                <a:effectLst/>
                <a:latin typeface="+mn-lt"/>
                <a:ea typeface="+mn-ea"/>
                <a:cs typeface="+mn-cs"/>
              </a:rPr>
              <a:t>45-90 minuuttia</a:t>
            </a:r>
          </a:p>
          <a:p>
            <a:endParaRPr lang="fi-FI" sz="1200" i="1" kern="1200" dirty="0">
              <a:solidFill>
                <a:schemeClr val="tx1"/>
              </a:solidFill>
              <a:effectLst/>
              <a:latin typeface="+mn-lt"/>
              <a:ea typeface="+mn-ea"/>
              <a:cs typeface="+mn-cs"/>
            </a:endParaRPr>
          </a:p>
          <a:p>
            <a:r>
              <a:rPr lang="fi-FI" sz="1200" i="1" kern="1200" dirty="0">
                <a:solidFill>
                  <a:schemeClr val="tx1"/>
                </a:solidFill>
                <a:effectLst/>
                <a:latin typeface="+mn-lt"/>
                <a:ea typeface="+mn-ea"/>
                <a:cs typeface="+mn-cs"/>
              </a:rPr>
              <a:t>Mikäli oppituntiin on käytettävissä 45 minuuttia, käy läpi ensisijaisesti tähdellä merkityt diat. </a:t>
            </a:r>
          </a:p>
          <a:p>
            <a:r>
              <a:rPr lang="fi-FI" sz="1200" i="1" kern="1200" dirty="0">
                <a:solidFill>
                  <a:schemeClr val="tx1"/>
                </a:solidFill>
                <a:effectLst/>
                <a:latin typeface="+mn-lt"/>
                <a:ea typeface="+mn-ea"/>
                <a:cs typeface="+mn-cs"/>
              </a:rPr>
              <a:t>75-90</a:t>
            </a:r>
            <a:r>
              <a:rPr lang="fi-FI" sz="1200" i="1" kern="1200" baseline="0" dirty="0">
                <a:solidFill>
                  <a:schemeClr val="tx1"/>
                </a:solidFill>
                <a:effectLst/>
                <a:latin typeface="+mn-lt"/>
                <a:ea typeface="+mn-ea"/>
                <a:cs typeface="+mn-cs"/>
              </a:rPr>
              <a:t> minuutin oppitunnilla</a:t>
            </a:r>
            <a:r>
              <a:rPr lang="fi-FI" sz="1200" i="1" kern="1200" dirty="0">
                <a:solidFill>
                  <a:schemeClr val="tx1"/>
                </a:solidFill>
                <a:effectLst/>
                <a:latin typeface="+mn-lt"/>
                <a:ea typeface="+mn-ea"/>
                <a:cs typeface="+mn-cs"/>
              </a:rPr>
              <a:t> on mahdollista käydä koko diaesitys läpi ja syventää oppilaiden osaamista. </a:t>
            </a:r>
          </a:p>
          <a:p>
            <a:r>
              <a:rPr lang="fi-FI" sz="1200" i="1" kern="1200" dirty="0">
                <a:solidFill>
                  <a:schemeClr val="tx1"/>
                </a:solidFill>
                <a:effectLst/>
                <a:latin typeface="+mn-lt"/>
                <a:ea typeface="+mn-ea"/>
                <a:cs typeface="+mn-cs"/>
              </a:rPr>
              <a:t> </a:t>
            </a:r>
          </a:p>
          <a:p>
            <a:r>
              <a:rPr lang="fi-FI" sz="1200" b="1" i="1" kern="1200" dirty="0">
                <a:solidFill>
                  <a:schemeClr val="tx1"/>
                </a:solidFill>
                <a:effectLst/>
                <a:latin typeface="+mn-lt"/>
                <a:ea typeface="+mn-ea"/>
                <a:cs typeface="+mn-cs"/>
              </a:rPr>
              <a:t>Oppitunnin aikana</a:t>
            </a:r>
            <a:endParaRPr lang="fi-FI" sz="1200" i="1" kern="1200" dirty="0">
              <a:solidFill>
                <a:schemeClr val="tx1"/>
              </a:solidFill>
              <a:effectLst/>
              <a:latin typeface="+mn-lt"/>
              <a:ea typeface="+mn-ea"/>
              <a:cs typeface="+mn-cs"/>
            </a:endParaRPr>
          </a:p>
          <a:p>
            <a:r>
              <a:rPr lang="fi-FI" sz="1200" i="1" kern="1200" dirty="0">
                <a:solidFill>
                  <a:schemeClr val="tx1"/>
                </a:solidFill>
                <a:effectLst/>
                <a:latin typeface="+mn-lt"/>
                <a:ea typeface="+mn-ea"/>
                <a:cs typeface="+mn-cs"/>
              </a:rPr>
              <a:t>Diasarjassa käytettävä termistö</a:t>
            </a:r>
            <a:r>
              <a:rPr lang="fi-FI" sz="1200" i="1" kern="1200" baseline="0" dirty="0">
                <a:solidFill>
                  <a:schemeClr val="tx1"/>
                </a:solidFill>
                <a:effectLst/>
                <a:latin typeface="+mn-lt"/>
                <a:ea typeface="+mn-ea"/>
                <a:cs typeface="+mn-cs"/>
              </a:rPr>
              <a:t> on hyvä avata oppilaille, esim. t</a:t>
            </a:r>
            <a:r>
              <a:rPr lang="fi-FI" sz="1200" i="1" kern="1200" dirty="0">
                <a:solidFill>
                  <a:schemeClr val="tx1"/>
                </a:solidFill>
                <a:effectLst/>
                <a:latin typeface="+mn-lt"/>
                <a:ea typeface="+mn-ea"/>
                <a:cs typeface="+mn-cs"/>
              </a:rPr>
              <a:t>oleranssi ja inhalointi. </a:t>
            </a:r>
          </a:p>
          <a:p>
            <a:r>
              <a:rPr lang="fi-FI" sz="1200" i="1" kern="1200" dirty="0">
                <a:solidFill>
                  <a:schemeClr val="tx1"/>
                </a:solidFill>
                <a:effectLst/>
                <a:latin typeface="+mn-lt"/>
                <a:ea typeface="+mn-ea"/>
                <a:cs typeface="+mn-cs"/>
              </a:rPr>
              <a:t>Otsikkoja voi hyödyntää esim. muuttamalla</a:t>
            </a:r>
            <a:r>
              <a:rPr lang="fi-FI" sz="1200" i="1" kern="1200" baseline="0" dirty="0">
                <a:solidFill>
                  <a:schemeClr val="tx1"/>
                </a:solidFill>
                <a:effectLst/>
                <a:latin typeface="+mn-lt"/>
                <a:ea typeface="+mn-ea"/>
                <a:cs typeface="+mn-cs"/>
              </a:rPr>
              <a:t> ne kysymyksen muotoon, jolloin saadaan keskustelua aikaiseksi. </a:t>
            </a:r>
            <a:endParaRPr lang="fi-FI" sz="1200" i="1" kern="1200" dirty="0">
              <a:solidFill>
                <a:schemeClr val="tx1"/>
              </a:solidFill>
              <a:effectLst/>
              <a:latin typeface="+mn-lt"/>
              <a:ea typeface="+mn-ea"/>
              <a:cs typeface="+mn-cs"/>
            </a:endParaRPr>
          </a:p>
          <a:p>
            <a:endParaRPr lang="fi-FI" i="1" dirty="0"/>
          </a:p>
          <a:p>
            <a:r>
              <a:rPr lang="fi-FI" b="1" i="1" dirty="0"/>
              <a:t>Oppitunnin lopuksi tai seuraavan tunnin aluksi </a:t>
            </a:r>
            <a:endParaRPr lang="en-US" dirty="0"/>
          </a:p>
          <a:p>
            <a:r>
              <a:rPr lang="fi-FI" i="1" dirty="0"/>
              <a:t>Halutessasi tee oppilaille pieni testi, jonka avulla he tiedostavat mitä ovat oppineet. </a:t>
            </a:r>
            <a:endParaRPr lang="en-US" dirty="0"/>
          </a:p>
          <a:p>
            <a:endParaRPr lang="fi-FI" i="1" dirty="0">
              <a:cs typeface="Calibri"/>
            </a:endParaRPr>
          </a:p>
          <a:p>
            <a:r>
              <a:rPr lang="fi-FI" sz="1200" i="1" kern="1200" dirty="0">
                <a:solidFill>
                  <a:schemeClr val="tx1"/>
                </a:solidFill>
                <a:effectLst/>
                <a:latin typeface="+mn-lt"/>
                <a:ea typeface="+mn-ea"/>
                <a:cs typeface="+mn-cs"/>
              </a:rPr>
              <a:t> </a:t>
            </a:r>
            <a:endParaRPr lang="fi-FI" sz="1200" b="1" i="1" u="sng" kern="1200" dirty="0">
              <a:solidFill>
                <a:schemeClr val="tx1"/>
              </a:solidFill>
              <a:effectLst/>
              <a:latin typeface="+mn-lt"/>
              <a:ea typeface="+mn-ea"/>
              <a:cs typeface="+mn-cs"/>
            </a:endParaRPr>
          </a:p>
          <a:p>
            <a:r>
              <a:rPr lang="fi-FI" b="1" i="1" dirty="0">
                <a:cs typeface="Calibri" panose="020F0502020204030204"/>
              </a:rPr>
              <a:t>Podcasteja ja peli</a:t>
            </a:r>
          </a:p>
          <a:p>
            <a:r>
              <a:rPr lang="fi-FI" b="1" i="1" dirty="0">
                <a:cs typeface="Calibri" panose="020F0502020204030204"/>
              </a:rPr>
              <a:t> </a:t>
            </a:r>
            <a:endParaRPr lang="fi-FI" dirty="0"/>
          </a:p>
          <a:p>
            <a:r>
              <a:rPr lang="fi-FI" b="1" i="1" dirty="0">
                <a:cs typeface="Calibri" panose="020F0502020204030204"/>
              </a:rPr>
              <a:t>Savuna ilmaan podcastit</a:t>
            </a:r>
            <a:endParaRPr lang="fi-FI" dirty="0"/>
          </a:p>
          <a:p>
            <a:r>
              <a:rPr lang="fi-FI" i="1" dirty="0" err="1">
                <a:cs typeface="Calibri" panose="020F0502020204030204"/>
              </a:rPr>
              <a:t>Klaari</a:t>
            </a:r>
            <a:r>
              <a:rPr lang="fi-FI" i="1" dirty="0">
                <a:cs typeface="Calibri" panose="020F0502020204030204"/>
              </a:rPr>
              <a:t> Helsinki on tuottanut Savuna ilmaan podcasteja. Niissä kokemusasiantuntija kertoo nuoruudestaan ja päihteiden käytöstä ja tunne-elämästään. Podcastin sisältöön liittyen yläkoululaisten kanssa keskustelun avuksi on tehty oppituntimateriaalia. </a:t>
            </a:r>
            <a:r>
              <a:rPr lang="fi-FI" i="1" dirty="0"/>
              <a:t>Aikaa on hyvä varata vähintään 45 min oppitunti. </a:t>
            </a:r>
            <a:endParaRPr lang="fi-FI" dirty="0"/>
          </a:p>
          <a:p>
            <a:r>
              <a:rPr lang="fi-FI" i="1" dirty="0">
                <a:cs typeface="Calibri" panose="020F0502020204030204"/>
              </a:rPr>
              <a:t>Oppituntimateriaalin ja linkin podcasteihin saa </a:t>
            </a:r>
            <a:r>
              <a:rPr lang="fi-FI" i="1" dirty="0" err="1">
                <a:cs typeface="Calibri" panose="020F0502020204030204"/>
              </a:rPr>
              <a:t>Klaari</a:t>
            </a:r>
            <a:r>
              <a:rPr lang="fi-FI" i="1" dirty="0">
                <a:cs typeface="Calibri" panose="020F0502020204030204"/>
              </a:rPr>
              <a:t> Helsingin kotisivuilta 1/2021 alkaen. Sitä ennen pyydäthän alueesi </a:t>
            </a:r>
            <a:r>
              <a:rPr lang="fi-FI" i="1" dirty="0" err="1">
                <a:cs typeface="Calibri" panose="020F0502020204030204"/>
              </a:rPr>
              <a:t>Klaari</a:t>
            </a:r>
            <a:r>
              <a:rPr lang="fi-FI" i="1" dirty="0">
                <a:cs typeface="Calibri" panose="020F0502020204030204"/>
              </a:rPr>
              <a:t>-koordinaattorilta materiaalin. </a:t>
            </a:r>
            <a:endParaRPr lang="fi-FI"/>
          </a:p>
          <a:p>
            <a:r>
              <a:rPr lang="fi-FI" i="1" dirty="0">
                <a:cs typeface="Calibri" panose="020F0502020204030204"/>
              </a:rPr>
              <a:t>Podcastit löydät myös näiden linkkien takaa</a:t>
            </a:r>
          </a:p>
          <a:p>
            <a:r>
              <a:rPr lang="fi-FI" dirty="0">
                <a:hlinkClick r:id="rId3"/>
              </a:rPr>
              <a:t>https://soundcloud.com/studiostoa/savuna-ilmaan-podcast-jakso-1</a:t>
            </a:r>
            <a:endParaRPr lang="fi-FI" dirty="0">
              <a:cs typeface="Calibri" panose="020F0502020204030204"/>
              <a:hlinkClick r:id="rId3"/>
            </a:endParaRPr>
          </a:p>
          <a:p>
            <a:r>
              <a:rPr lang="fi-FI" dirty="0">
                <a:hlinkClick r:id="rId4"/>
              </a:rPr>
              <a:t>https://soundcloud.com/klaarihelsinki/savuna-ilmaan-podcast-jakso-2</a:t>
            </a:r>
            <a:endParaRPr lang="fi-FI" dirty="0">
              <a:cs typeface="Calibri"/>
            </a:endParaRPr>
          </a:p>
          <a:p>
            <a:endParaRPr lang="fi-FI" dirty="0">
              <a:cs typeface="Calibri"/>
            </a:endParaRPr>
          </a:p>
          <a:p>
            <a:endParaRPr lang="fi-FI" dirty="0"/>
          </a:p>
          <a:p>
            <a:r>
              <a:rPr lang="fi-FI" b="1" dirty="0">
                <a:cs typeface="Calibri"/>
              </a:rPr>
              <a:t>Hukkaputki -peli</a:t>
            </a:r>
            <a:endParaRPr lang="fi-FI" b="1" dirty="0"/>
          </a:p>
          <a:p>
            <a:r>
              <a:rPr lang="fi-FI" i="1" dirty="0"/>
              <a:t>Nuortenlikki.fi sivustolta löydät Hukkaputki –pelin ja opettajan ohjeistuksen 45 minuutin oppitunnille. </a:t>
            </a:r>
            <a:endParaRPr lang="en-US" dirty="0">
              <a:cs typeface="Calibri" panose="020F0502020204030204"/>
            </a:endParaRPr>
          </a:p>
          <a:p>
            <a:r>
              <a:rPr lang="fi-FI" b="1" i="1" u="sng" dirty="0">
                <a:hlinkClick r:id="rId5"/>
              </a:rPr>
              <a:t>https://nuortenlinkki.fi/peli</a:t>
            </a:r>
            <a:endParaRPr lang="fi-FI" dirty="0">
              <a:cs typeface="Calibri" panose="020F0502020204030204"/>
            </a:endParaRPr>
          </a:p>
          <a:p>
            <a:pPr marL="285750" indent="-285750">
              <a:buFont typeface="Arial"/>
              <a:buChar char="•"/>
            </a:pPr>
            <a:endParaRPr lang="fi-FI" dirty="0"/>
          </a:p>
          <a:p>
            <a:pPr marL="171450" indent="-171450">
              <a:buFontTx/>
              <a:buChar char="-"/>
            </a:pPr>
            <a:endParaRPr lang="fi-FI" i="1" dirty="0">
              <a:cs typeface="Calibri" panose="020F0502020204030204"/>
            </a:endParaRPr>
          </a:p>
        </p:txBody>
      </p:sp>
      <p:sp>
        <p:nvSpPr>
          <p:cNvPr id="4" name="Dian numeron paikkamerkki 3"/>
          <p:cNvSpPr>
            <a:spLocks noGrp="1"/>
          </p:cNvSpPr>
          <p:nvPr>
            <p:ph type="sldNum" sz="quarter" idx="10"/>
          </p:nvPr>
        </p:nvSpPr>
        <p:spPr/>
        <p:txBody>
          <a:bodyPr/>
          <a:lstStyle/>
          <a:p>
            <a:fld id="{5630E9BA-FF4C-4052-91BF-9AD1EE4EB250}" type="slidenum">
              <a:rPr lang="fi-FI" smtClean="0"/>
              <a:t>1</a:t>
            </a:fld>
            <a:endParaRPr lang="fi-FI"/>
          </a:p>
        </p:txBody>
      </p:sp>
    </p:spTree>
    <p:extLst>
      <p:ext uri="{BB962C8B-B14F-4D97-AF65-F5344CB8AC3E}">
        <p14:creationId xmlns:p14="http://schemas.microsoft.com/office/powerpoint/2010/main" val="92759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err="1"/>
              <a:t>Huom</a:t>
            </a:r>
            <a:r>
              <a:rPr lang="fi-FI" dirty="0"/>
              <a:t>! Paniikkikohtaukset voivat tulla myös myöhemmin</a:t>
            </a:r>
          </a:p>
          <a:p>
            <a:endParaRPr lang="fi-FI" dirty="0"/>
          </a:p>
          <a:p>
            <a:r>
              <a:rPr lang="fi-FI" dirty="0"/>
              <a:t>Ei-toivotut vaikutukset / Välittömät haitat (suurilla annoksilla, kokemattomilla käyttäjillä) </a:t>
            </a:r>
          </a:p>
          <a:p>
            <a:r>
              <a:rPr lang="fi-FI" dirty="0"/>
              <a:t>• Huonontunut keskittymiskyky, muisti ja psykomotoriikka </a:t>
            </a:r>
          </a:p>
          <a:p>
            <a:r>
              <a:rPr lang="fi-FI" dirty="0"/>
              <a:t>• Ahdistuneisuus, paniikki, pelot </a:t>
            </a:r>
          </a:p>
          <a:p>
            <a:r>
              <a:rPr lang="fi-FI" dirty="0"/>
              <a:t>• Vainoharhat, muut psykoosioireet, taustalla olevan psyykkisen ongelman pahentuminen </a:t>
            </a:r>
          </a:p>
          <a:p>
            <a:r>
              <a:rPr lang="fi-FI" dirty="0"/>
              <a:t>• Pahoinvointi </a:t>
            </a:r>
          </a:p>
          <a:p>
            <a:r>
              <a:rPr lang="fi-FI" dirty="0"/>
              <a:t>• </a:t>
            </a:r>
            <a:r>
              <a:rPr lang="fi-FI" dirty="0" err="1"/>
              <a:t>Sisäänpäinkääntyneisyys</a:t>
            </a:r>
            <a:r>
              <a:rPr lang="fi-FI" dirty="0"/>
              <a:t> (Kannabishanke.fi)</a:t>
            </a:r>
          </a:p>
        </p:txBody>
      </p:sp>
      <p:sp>
        <p:nvSpPr>
          <p:cNvPr id="4" name="Dian numeron paikkamerkki 3"/>
          <p:cNvSpPr>
            <a:spLocks noGrp="1"/>
          </p:cNvSpPr>
          <p:nvPr>
            <p:ph type="sldNum" sz="quarter" idx="10"/>
          </p:nvPr>
        </p:nvSpPr>
        <p:spPr/>
        <p:txBody>
          <a:bodyPr/>
          <a:lstStyle/>
          <a:p>
            <a:fld id="{5630E9BA-FF4C-4052-91BF-9AD1EE4EB250}" type="slidenum">
              <a:rPr lang="fi-FI" smtClean="0"/>
              <a:t>10</a:t>
            </a:fld>
            <a:endParaRPr lang="fi-FI"/>
          </a:p>
        </p:txBody>
      </p:sp>
    </p:spTree>
    <p:extLst>
      <p:ext uri="{BB962C8B-B14F-4D97-AF65-F5344CB8AC3E}">
        <p14:creationId xmlns:p14="http://schemas.microsoft.com/office/powerpoint/2010/main" val="420320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indent="-342900">
              <a:buFont typeface="Arial" panose="020B0604020202020204" pitchFamily="34" charset="0"/>
              <a:buChar char="•"/>
            </a:pPr>
            <a:r>
              <a:rPr lang="fi-FI" dirty="0"/>
              <a:t>Avaa mitä tarkoittaa pitkäaikainen käyttö </a:t>
            </a:r>
          </a:p>
          <a:p>
            <a:pPr marL="342900" indent="-342900">
              <a:buFont typeface="Arial" panose="020B0604020202020204" pitchFamily="34" charset="0"/>
              <a:buChar char="•"/>
            </a:pPr>
            <a:r>
              <a:rPr lang="fi-FI" dirty="0"/>
              <a:t>Pieni</a:t>
            </a:r>
            <a:r>
              <a:rPr lang="fi-FI" baseline="0" dirty="0"/>
              <a:t> osa kannabiksen käyttäjistä käyttää viikoittain tai päivittäin kannabista</a:t>
            </a:r>
          </a:p>
          <a:p>
            <a:pPr marL="0" indent="0">
              <a:buFont typeface="Arial" panose="020B0604020202020204" pitchFamily="34" charset="0"/>
              <a:buNone/>
            </a:pPr>
            <a:endParaRPr lang="fi-FI" i="1" dirty="0"/>
          </a:p>
          <a:p>
            <a:pPr marL="0" indent="0">
              <a:buFont typeface="Arial" panose="020B0604020202020204" pitchFamily="34" charset="0"/>
              <a:buNone/>
            </a:pPr>
            <a:r>
              <a:rPr lang="fi-FI" dirty="0" err="1"/>
              <a:t>Huom</a:t>
            </a:r>
            <a:r>
              <a:rPr lang="fi-FI" dirty="0"/>
              <a:t>! Kannabiksessa on seitsemän kertaa enemmän tervaa</a:t>
            </a:r>
            <a:r>
              <a:rPr lang="fi-FI" baseline="0" dirty="0"/>
              <a:t> ja häkää kuin tavallisessa tupakassa.</a:t>
            </a:r>
          </a:p>
          <a:p>
            <a:pPr marL="342900" indent="-342900">
              <a:buFont typeface="Arial" panose="020B0604020202020204" pitchFamily="34" charset="0"/>
              <a:buChar char="•"/>
            </a:pPr>
            <a:endParaRPr lang="fi-FI" dirty="0"/>
          </a:p>
          <a:p>
            <a:pPr marL="0" indent="0">
              <a:buFont typeface="Arial" panose="020B0604020202020204" pitchFamily="34" charset="0"/>
              <a:buNone/>
            </a:pPr>
            <a:endParaRPr lang="fi-FI" dirty="0"/>
          </a:p>
          <a:p>
            <a:pPr marL="0" indent="0">
              <a:buFont typeface="Arial" panose="020B0604020202020204" pitchFamily="34" charset="0"/>
              <a:buNone/>
            </a:pPr>
            <a:r>
              <a:rPr lang="fi-FI" b="1" dirty="0"/>
              <a:t>Riippuvuus  </a:t>
            </a:r>
          </a:p>
          <a:p>
            <a:pPr marL="171450" indent="-171450">
              <a:buFont typeface="Arial" panose="020B0604020202020204" pitchFamily="34" charset="0"/>
              <a:buChar char="•"/>
            </a:pPr>
            <a:r>
              <a:rPr lang="fi-FI" b="0" i="0" dirty="0">
                <a:solidFill>
                  <a:srgbClr val="303030"/>
                </a:solidFill>
                <a:effectLst/>
                <a:latin typeface="Source Sans Pro"/>
              </a:rPr>
              <a:t>Riippuvuuden ydinoireita ovat aineen käytön pakonomaisuus ja käyttöhimo. </a:t>
            </a:r>
          </a:p>
          <a:p>
            <a:pPr marL="171450" indent="-171450">
              <a:buFont typeface="Arial" panose="020B0604020202020204" pitchFamily="34" charset="0"/>
              <a:buChar char="•"/>
            </a:pPr>
            <a:r>
              <a:rPr lang="fi-FI" b="0" i="0" dirty="0">
                <a:solidFill>
                  <a:srgbClr val="303030"/>
                </a:solidFill>
                <a:effectLst/>
                <a:latin typeface="Source Sans Pro"/>
              </a:rPr>
              <a:t>Riippuvuus ilmenee usein vaikeutena hallita aineen käytön aloitusta, määriä tai lopettamista. Tämä voi johtaa käytön jatkumiseen haitoista huolimatta ja päihteiden käyttö syrjäyttää ainakin osin itsestään huolehtimisen, harrastukset, ihmissuhteet ja koulutuksen tai työn.</a:t>
            </a:r>
          </a:p>
          <a:p>
            <a:pPr marL="171450" indent="-171450">
              <a:buFont typeface="Arial" panose="020B0604020202020204" pitchFamily="34" charset="0"/>
              <a:buChar char="•"/>
            </a:pPr>
            <a:r>
              <a:rPr lang="fi-FI" b="0" i="0" dirty="0">
                <a:solidFill>
                  <a:srgbClr val="303030"/>
                </a:solidFill>
                <a:effectLst/>
                <a:latin typeface="Source Sans Pro"/>
              </a:rPr>
              <a:t>Lisäksi riippuvuuteen liittyy usein sietokyvyn kasvua käytettyyn aineeseen ja vieroitusoireita käytön loppuessa. </a:t>
            </a:r>
          </a:p>
          <a:p>
            <a:pPr marL="171450" indent="-171450">
              <a:buFont typeface="Arial" panose="020B0604020202020204" pitchFamily="34" charset="0"/>
              <a:buChar char="•"/>
            </a:pPr>
            <a:r>
              <a:rPr lang="fi-FI" b="0" i="0" dirty="0">
                <a:solidFill>
                  <a:srgbClr val="303030"/>
                </a:solidFill>
                <a:effectLst/>
                <a:latin typeface="Source Sans Pro"/>
              </a:rPr>
              <a:t>Kykenemättömyys tunnistaa tai myöntää riippuvuuden aiheuttamia oireita ja haittoja on yleinen ilmiö päihderiippuvuudessa. </a:t>
            </a:r>
            <a:r>
              <a:rPr lang="fi-FI" sz="1200" b="0" i="0" kern="1200" dirty="0">
                <a:solidFill>
                  <a:schemeClr val="tx1"/>
                </a:solidFill>
                <a:effectLst/>
                <a:latin typeface="+mn-lt"/>
                <a:ea typeface="+mn-ea"/>
                <a:cs typeface="+mn-cs"/>
              </a:rPr>
              <a:t>Päihderiippuvuus voi kehittyä missä iässä tahansa. </a:t>
            </a:r>
            <a:r>
              <a:rPr lang="fi-FI" b="0" i="0" dirty="0">
                <a:solidFill>
                  <a:srgbClr val="303030"/>
                </a:solidFill>
                <a:effectLst/>
                <a:latin typeface="Source Sans Pro"/>
              </a:rPr>
              <a:t>(THL)</a:t>
            </a:r>
          </a:p>
          <a:p>
            <a:pPr marL="0" indent="0">
              <a:buFont typeface="Arial" panose="020B0604020202020204" pitchFamily="34" charset="0"/>
              <a:buNone/>
            </a:pPr>
            <a:endParaRPr lang="fi-FI" baseline="0" dirty="0"/>
          </a:p>
          <a:p>
            <a:pPr marL="0" indent="0">
              <a:buFont typeface="Arial" panose="020B0604020202020204" pitchFamily="34" charset="0"/>
              <a:buNone/>
            </a:pPr>
            <a:r>
              <a:rPr lang="fi-FI" sz="1200" b="1" dirty="0"/>
              <a:t>VIEROITUSOIREET</a:t>
            </a:r>
            <a:br>
              <a:rPr lang="fi-FI" sz="1200" b="1" dirty="0"/>
            </a:br>
            <a:r>
              <a:rPr lang="fi-FI" sz="1200" b="1" dirty="0"/>
              <a:t>pitkän käyttämisen jälkeen: </a:t>
            </a:r>
          </a:p>
          <a:p>
            <a:pPr marL="171450" indent="-171450">
              <a:buFont typeface="Arial" panose="020B0604020202020204" pitchFamily="34" charset="0"/>
              <a:buChar char="•"/>
            </a:pPr>
            <a:r>
              <a:rPr lang="fi-FI" sz="1200" dirty="0"/>
              <a:t>    unettomuus</a:t>
            </a:r>
          </a:p>
          <a:p>
            <a:pPr marL="342900" indent="-342900">
              <a:buFont typeface="Arial" panose="020B0604020202020204" pitchFamily="34" charset="0"/>
              <a:buChar char="•"/>
            </a:pPr>
            <a:r>
              <a:rPr lang="fi-FI" sz="1200" dirty="0"/>
              <a:t>hikoileminen</a:t>
            </a:r>
          </a:p>
          <a:p>
            <a:pPr marL="342900" indent="-342900">
              <a:buFont typeface="Arial" panose="020B0604020202020204" pitchFamily="34" charset="0"/>
              <a:buChar char="•"/>
            </a:pPr>
            <a:r>
              <a:rPr lang="fi-FI" sz="1200" dirty="0"/>
              <a:t>rauhattomuus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ruokahaluttomuus, kestää yleensä noin viikon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dirty="0"/>
          </a:p>
          <a:p>
            <a:pPr marL="0" indent="0">
              <a:buFont typeface="Arial" panose="020B0604020202020204" pitchFamily="34" charset="0"/>
              <a:buNone/>
            </a:pPr>
            <a:r>
              <a:rPr lang="fi-FI" b="1" i="1" dirty="0"/>
              <a:t>Pitkäaikaisen käytön haittoja lisäksi: </a:t>
            </a:r>
          </a:p>
          <a:p>
            <a:pPr marL="0" indent="0">
              <a:buFont typeface="Arial" panose="020B0604020202020204" pitchFamily="34" charset="0"/>
              <a:buNone/>
            </a:pPr>
            <a:r>
              <a:rPr lang="fi-FI" i="1" dirty="0"/>
              <a:t>• Naisilla mahdollinen hedelmällisyyden aleneminen</a:t>
            </a:r>
          </a:p>
          <a:p>
            <a:pPr marL="0" indent="0">
              <a:buFont typeface="Arial" panose="020B0604020202020204" pitchFamily="34" charset="0"/>
              <a:buNone/>
            </a:pPr>
            <a:r>
              <a:rPr lang="fi-FI" i="1" dirty="0"/>
              <a:t> • Kannabiksen ainesosat läpäisevät istukan ja voivat häiritä sikiön kehitystä, sekä erittyvät äidinmaitoon </a:t>
            </a:r>
          </a:p>
          <a:p>
            <a:pPr marL="0" indent="0">
              <a:buFont typeface="Arial" panose="020B0604020202020204" pitchFamily="34" charset="0"/>
              <a:buNone/>
            </a:pPr>
            <a:r>
              <a:rPr lang="fi-FI" i="1" dirty="0"/>
              <a:t>• Miehillä kivessyövän riskin kasvu ja potenssin mahdollinen aleneminen</a:t>
            </a:r>
            <a:endParaRPr lang="fi-FI" sz="1200" i="1" dirty="0"/>
          </a:p>
          <a:p>
            <a:endParaRPr lang="fi-FI" i="1" dirty="0"/>
          </a:p>
        </p:txBody>
      </p:sp>
      <p:sp>
        <p:nvSpPr>
          <p:cNvPr id="4" name="Dian numeron paikkamerkki 3"/>
          <p:cNvSpPr>
            <a:spLocks noGrp="1"/>
          </p:cNvSpPr>
          <p:nvPr>
            <p:ph type="sldNum" sz="quarter" idx="10"/>
          </p:nvPr>
        </p:nvSpPr>
        <p:spPr/>
        <p:txBody>
          <a:bodyPr/>
          <a:lstStyle/>
          <a:p>
            <a:fld id="{5630E9BA-FF4C-4052-91BF-9AD1EE4EB250}" type="slidenum">
              <a:rPr lang="fi-FI" smtClean="0"/>
              <a:t>11</a:t>
            </a:fld>
            <a:endParaRPr lang="fi-FI"/>
          </a:p>
        </p:txBody>
      </p:sp>
    </p:spTree>
    <p:extLst>
      <p:ext uri="{BB962C8B-B14F-4D97-AF65-F5344CB8AC3E}">
        <p14:creationId xmlns:p14="http://schemas.microsoft.com/office/powerpoint/2010/main" val="3650756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KANNABIS</a:t>
            </a:r>
            <a:r>
              <a:rPr lang="fi-FI" baseline="0" dirty="0"/>
              <a:t> EI OLE </a:t>
            </a:r>
            <a:r>
              <a:rPr lang="fi-FI" b="1" baseline="0" dirty="0"/>
              <a:t>MISSÄÄN MAASSA</a:t>
            </a:r>
            <a:r>
              <a:rPr lang="fi-FI" baseline="0" dirty="0"/>
              <a:t> LAILLISTA ALAIKÄISILLE</a:t>
            </a:r>
          </a:p>
          <a:p>
            <a:r>
              <a:rPr lang="fi-FI" baseline="0" dirty="0"/>
              <a:t>Laillistettu mm. </a:t>
            </a:r>
            <a:r>
              <a:rPr lang="fi-FI" baseline="0" dirty="0" err="1"/>
              <a:t>Uruguaissa</a:t>
            </a:r>
            <a:r>
              <a:rPr lang="fi-FI" baseline="0" dirty="0"/>
              <a:t> ja Kanadassa. </a:t>
            </a:r>
          </a:p>
          <a:p>
            <a:endParaRPr lang="fi-FI" baseline="0" dirty="0">
              <a:cs typeface="Calibri" panose="020F0502020204030204"/>
            </a:endParaRPr>
          </a:p>
          <a:p>
            <a:r>
              <a:rPr lang="fi-FI" dirty="0"/>
              <a:t>Suomessa huumausainelaki kieltää huumeiden tuotannon, valmistuksen, tuonnin, viennin, kuljetuksen, kauttakuljetuksen, jakelun, kaupan, käsittelyn, hallussapidon ja käytön. Kerratkaa käyttörikoksen ja huumausainerikoksen eroa. Varmista, että nuoret ymmärtävät eron esimerkiksi käytön rangaistavuuden poistamisen (</a:t>
            </a:r>
            <a:r>
              <a:rPr lang="fi-FI" dirty="0" err="1"/>
              <a:t>dekriminalisaatio</a:t>
            </a:r>
            <a:r>
              <a:rPr lang="fi-FI" dirty="0"/>
              <a:t>) ja laillistamisen välillä. </a:t>
            </a:r>
          </a:p>
          <a:p>
            <a:r>
              <a:rPr lang="fi-FI"/>
              <a:t>Lähde: https://ehyt.fi/wp-content/uploads/2020/05/Keskustelua-kannabiksesta-1-Opettajan-Opas_s.pdf</a:t>
            </a:r>
            <a:endParaRPr lang="fi-FI">
              <a:cs typeface="Calibri"/>
            </a:endParaRPr>
          </a:p>
          <a:p>
            <a:endParaRPr lang="fi-FI" dirty="0">
              <a:cs typeface="Calibri"/>
            </a:endParaRPr>
          </a:p>
          <a:p>
            <a:r>
              <a:rPr lang="fi-FI" dirty="0"/>
              <a:t>Mikäli nuorilla on kuitenkin paljon kysymyksiä siitä, miksi kannabis on Suomessa laitonta ja muissa maissa laillista, voit kertoa, että Suomen huumepolitiikkaan vaikuttaa monet eri tekijät. Huumepolitiikasta käydään keskustelua jatkuvasti, ja se nousee eri aikakausina yleiseen keskusteluun, kansanterveydellisten riskien ja päihdekulttuurien muuttuessa. Huumepolitiikkaan vaikuttaa näin ollen mm. maan sosiaalipoliittiset näkökulmat, sekä maan päihteidenkäytön trendit. Huumepolitiikka on myös osa historiallista kehitystä. Kannabis ei ole ollut perinteinen päihde Suomessa, koska kasvi ei ole kasvanut luonnollisesti kylmissä olosuhteissa. Kannabis on aikoinaan ollut tuontitavara ulkomailta, kun sitä tänä päivänä voidaan kasvattaa kotitekoisesti tarvittavilla välineillä. Yhteiskunnan muuttuessa myös päihdekulttuurit muuttuvat. Kannabis kysymykseen liittyy näin ollen monta eri näkökulmaa (esim. lääkekäytön tulevaisuus, hoitomuodot, rangaistavuus, kansanterveys ja ihmisten hyvinvointi, laillinen asema ja ikärajat) joita keskustelussa voi huomioida.</a:t>
            </a:r>
            <a:endParaRPr lang="fi-FI" dirty="0">
              <a:cs typeface="Calibri"/>
            </a:endParaRPr>
          </a:p>
          <a:p>
            <a:r>
              <a:rPr lang="fi-FI" dirty="0">
                <a:cs typeface="Calibri"/>
              </a:rPr>
              <a:t>Sanastoa: </a:t>
            </a:r>
            <a:endParaRPr lang="fi-FI" dirty="0"/>
          </a:p>
          <a:p>
            <a:r>
              <a:rPr lang="fi-FI" dirty="0"/>
              <a:t>• </a:t>
            </a:r>
            <a:r>
              <a:rPr lang="fi-FI" dirty="0" err="1"/>
              <a:t>Depenalisointi</a:t>
            </a:r>
            <a:r>
              <a:rPr lang="fi-FI" dirty="0"/>
              <a:t>: käyttö yhä laitonta mutta sille ei ole määritelty rangaistusta (vrt. pyöräilykypärä) </a:t>
            </a:r>
          </a:p>
          <a:p>
            <a:r>
              <a:rPr lang="fi-FI" dirty="0"/>
              <a:t>• Dekriminalisointi: käytön ja hallussapidon salliminen ja rangaistavuuden poistaminen </a:t>
            </a:r>
          </a:p>
          <a:p>
            <a:r>
              <a:rPr lang="fi-FI" dirty="0"/>
              <a:t>• </a:t>
            </a:r>
            <a:r>
              <a:rPr lang="fi-FI" dirty="0" err="1"/>
              <a:t>Regulointi</a:t>
            </a:r>
            <a:r>
              <a:rPr lang="fi-FI" dirty="0"/>
              <a:t>: säätelyn alaisena oleva tuote (vrt. </a:t>
            </a:r>
            <a:r>
              <a:rPr lang="fi-FI" dirty="0" err="1"/>
              <a:t>alko</a:t>
            </a:r>
            <a:r>
              <a:rPr lang="fi-FI" dirty="0"/>
              <a:t>). Saatavuutta ja valmistamista rajoitetaan </a:t>
            </a:r>
            <a:endParaRPr lang="fi-FI"/>
          </a:p>
          <a:p>
            <a:r>
              <a:rPr lang="fi-FI" dirty="0"/>
              <a:t>• Laillistaminen: käytön, hallussapidon, ja muun tuotanto- ja myyntiketjun vapauttaminen. Tuotantoa ja kauppaa säännellään silloin muiden kuin rikoslain nojalla. </a:t>
            </a:r>
          </a:p>
          <a:p>
            <a:r>
              <a:rPr lang="fi-FI" dirty="0"/>
              <a:t>Lähde: https://ehyt.fi/wp-content/uploads/2020/05/Keskustelua-kannabiksesta-1-Opettajan-Opas_s.pdf</a:t>
            </a:r>
            <a:endParaRPr lang="fi-FI" dirty="0">
              <a:cs typeface="Calibri"/>
            </a:endParaRPr>
          </a:p>
          <a:p>
            <a:endParaRPr lang="fi-FI" dirty="0"/>
          </a:p>
          <a:p>
            <a:r>
              <a:rPr lang="fi-FI" baseline="0" dirty="0" err="1"/>
              <a:t>Huom</a:t>
            </a:r>
            <a:r>
              <a:rPr lang="fi-FI" baseline="0" dirty="0"/>
              <a:t>! Seuraavan dian muistiinpanoissa on lakiasiaa.</a:t>
            </a:r>
            <a:endParaRPr lang="fi-FI" dirty="0"/>
          </a:p>
        </p:txBody>
      </p:sp>
      <p:sp>
        <p:nvSpPr>
          <p:cNvPr id="4" name="Dian numeron paikkamerkki 3"/>
          <p:cNvSpPr>
            <a:spLocks noGrp="1"/>
          </p:cNvSpPr>
          <p:nvPr>
            <p:ph type="sldNum" sz="quarter" idx="10"/>
          </p:nvPr>
        </p:nvSpPr>
        <p:spPr/>
        <p:txBody>
          <a:bodyPr/>
          <a:lstStyle/>
          <a:p>
            <a:fld id="{5630E9BA-FF4C-4052-91BF-9AD1EE4EB250}" type="slidenum">
              <a:rPr lang="fi-FI" smtClean="0"/>
              <a:t>12</a:t>
            </a:fld>
            <a:endParaRPr lang="fi-FI"/>
          </a:p>
        </p:txBody>
      </p:sp>
    </p:spTree>
    <p:extLst>
      <p:ext uri="{BB962C8B-B14F-4D97-AF65-F5344CB8AC3E}">
        <p14:creationId xmlns:p14="http://schemas.microsoft.com/office/powerpoint/2010/main" val="2373711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Huom</a:t>
            </a:r>
            <a:r>
              <a:rPr lang="fi-FI" dirty="0"/>
              <a:t>! Lisätietoja</a:t>
            </a:r>
            <a:r>
              <a:rPr lang="fi-FI" baseline="0" dirty="0"/>
              <a:t> esim. oppilaitoksiin soveltumattomuudesta viimeisen sivun lähteissä. Oph.fi</a:t>
            </a:r>
            <a:endParaRPr lang="fi-FI" dirty="0"/>
          </a:p>
          <a:p>
            <a:endParaRPr lang="fi-FI" dirty="0"/>
          </a:p>
          <a:p>
            <a:endParaRPr lang="fi-FI" dirty="0"/>
          </a:p>
          <a:p>
            <a:pPr algn="l" rtl="0" fontAlgn="base">
              <a:buFont typeface="Arial" panose="020B0604020202020204" pitchFamily="34" charset="0"/>
              <a:buChar char="•"/>
            </a:pPr>
            <a:r>
              <a:rPr lang="fi-FI" sz="1200" b="0" i="0" u="none" strike="noStrike" dirty="0">
                <a:solidFill>
                  <a:srgbClr val="000000"/>
                </a:solidFill>
                <a:effectLst/>
                <a:latin typeface="Calibri" panose="020F0502020204030204" pitchFamily="34" charset="0"/>
              </a:rPr>
              <a:t> JOS alle 15v on syyllistynyt </a:t>
            </a:r>
            <a:r>
              <a:rPr lang="fi-FI" sz="1200" b="1" i="0" u="none" strike="noStrike" dirty="0">
                <a:solidFill>
                  <a:srgbClr val="000000"/>
                </a:solidFill>
                <a:effectLst/>
                <a:latin typeface="Calibri" panose="020F0502020204030204" pitchFamily="34" charset="0"/>
              </a:rPr>
              <a:t>YKSIN</a:t>
            </a:r>
            <a:r>
              <a:rPr lang="fi-FI" sz="1200" b="0" i="0" u="none" strike="noStrike" dirty="0">
                <a:solidFill>
                  <a:srgbClr val="000000"/>
                </a:solidFill>
                <a:effectLst/>
                <a:latin typeface="Calibri" panose="020F0502020204030204" pitchFamily="34" charset="0"/>
              </a:rPr>
              <a:t> rikokseen josta lainkohdan mukaan voi seurata sakkoa-vankeutta, hänet voidaan</a:t>
            </a:r>
            <a:r>
              <a:rPr lang="fi-FI" sz="1200" b="1" i="0" u="none" strike="noStrike" dirty="0">
                <a:solidFill>
                  <a:srgbClr val="000000"/>
                </a:solidFill>
                <a:effectLst/>
                <a:latin typeface="Calibri" panose="020F0502020204030204" pitchFamily="34" charset="0"/>
              </a:rPr>
              <a:t> rekisteröidä</a:t>
            </a:r>
            <a:r>
              <a:rPr lang="fi-FI" sz="1200" b="0" i="0" u="none" strike="noStrike" dirty="0">
                <a:solidFill>
                  <a:srgbClr val="000000"/>
                </a:solidFill>
                <a:effectLst/>
                <a:latin typeface="Calibri" panose="020F0502020204030204" pitchFamily="34" charset="0"/>
              </a:rPr>
              <a:t> (sormenjäljet, kuvat, yms. muut henkilötuntomerkit)! Syyntakeettomuus (tässä alle 15v) aiheuttaa sen, että rekisteröinti poistuu, mikäli ko. nuori täytettyään 15 vuotta, EI seuraavien kolmen vuoden aikana syyllisty uuteen rikokseen. Täytettyään 18 vuotta, merkinnät poistuvat vuoden sisällä.</a:t>
            </a:r>
            <a:r>
              <a:rPr lang="en-US" sz="1200" b="0" i="0" dirty="0">
                <a:solidFill>
                  <a:srgbClr val="444444"/>
                </a:solidFill>
                <a:effectLst/>
                <a:latin typeface="Calibri" panose="020F0502020204030204" pitchFamily="34" charset="0"/>
              </a:rPr>
              <a:t>​</a:t>
            </a:r>
          </a:p>
          <a:p>
            <a:pPr algn="l" rtl="0" fontAlgn="base">
              <a:buFont typeface="Arial" panose="020B0604020202020204" pitchFamily="34" charset="0"/>
              <a:buNone/>
            </a:pPr>
            <a:endParaRPr lang="en-US" sz="96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i-FI" sz="1200" b="0" i="0" u="none" strike="noStrike" dirty="0">
                <a:solidFill>
                  <a:srgbClr val="000000"/>
                </a:solidFill>
                <a:effectLst/>
                <a:latin typeface="Calibri" panose="020F0502020204030204" pitchFamily="34" charset="0"/>
              </a:rPr>
              <a:t> JOS alle 15 -vuotiaalla on 15-17 -vuotias tai aikuinen rikoskumppani tiedot eivät poistu, tai jos rikos on niin vakava (törkeä rikos), että siitä seuraamus on vankeutta (ei sakkoa) tiedot eivät poistu!</a:t>
            </a:r>
            <a:r>
              <a:rPr lang="en-US" sz="1200" b="0" i="0" dirty="0">
                <a:solidFill>
                  <a:srgbClr val="444444"/>
                </a:solidFill>
                <a:effectLst/>
                <a:latin typeface="Calibri" panose="020F0502020204030204" pitchFamily="34" charset="0"/>
              </a:rPr>
              <a:t>​</a:t>
            </a:r>
          </a:p>
          <a:p>
            <a:pPr algn="l" rtl="0" fontAlgn="base">
              <a:buFont typeface="Arial" panose="020B0604020202020204" pitchFamily="34" charset="0"/>
              <a:buChar char="•"/>
            </a:pPr>
            <a:endParaRPr lang="en-US" sz="960" b="0" i="0" dirty="0">
              <a:solidFill>
                <a:srgbClr val="444444"/>
              </a:solidFill>
              <a:effectLst/>
              <a:latin typeface="Arial" panose="020B0604020202020204" pitchFamily="34" charset="0"/>
            </a:endParaRPr>
          </a:p>
          <a:p>
            <a:pPr marL="171450" indent="-171450" algn="l" rtl="0" fontAlgn="base">
              <a:buFont typeface="Arial" panose="020B0604020202020204" pitchFamily="34" charset="0"/>
              <a:buChar char="•"/>
            </a:pPr>
            <a:r>
              <a:rPr lang="fi-FI" sz="1200" b="0" i="0" u="none" strike="noStrike" dirty="0">
                <a:solidFill>
                  <a:srgbClr val="000000"/>
                </a:solidFill>
                <a:effectLst/>
                <a:latin typeface="Calibri"/>
                <a:cs typeface="Calibri"/>
                <a:sym typeface="Wingdings" panose="05000000000000000000" pitchFamily="2" charset="2"/>
              </a:rPr>
              <a:t>J</a:t>
            </a:r>
            <a:r>
              <a:rPr lang="fi-FI" sz="1200" b="0" i="0" u="none" strike="noStrike" dirty="0">
                <a:solidFill>
                  <a:srgbClr val="000000"/>
                </a:solidFill>
                <a:effectLst/>
                <a:latin typeface="Calibri"/>
                <a:cs typeface="Calibri"/>
              </a:rPr>
              <a:t>OS </a:t>
            </a:r>
            <a:r>
              <a:rPr lang="fi-FI" dirty="0">
                <a:solidFill>
                  <a:srgbClr val="000000"/>
                </a:solidFill>
                <a:latin typeface="Calibri"/>
                <a:cs typeface="Calibri"/>
              </a:rPr>
              <a:t>esim.13</a:t>
            </a:r>
            <a:r>
              <a:rPr lang="fi-FI" sz="1200" b="0" i="0" u="none" strike="noStrike" dirty="0">
                <a:solidFill>
                  <a:srgbClr val="000000"/>
                </a:solidFill>
                <a:effectLst/>
                <a:latin typeface="Calibri"/>
                <a:cs typeface="Calibri"/>
              </a:rPr>
              <a:t> v. myy, välittää yms. vaikkapa kannabista muille alaikäisille (alle 18 v), vaikka toimisi "aikuisen palkollisena" - VOI syyllistyä 'törkeään huumausainerikokseen' (vankeutta 1-10v) - katso Törkeä huumausainerikos -määritelmä! - rekisterimerkintä EI poistu</a:t>
            </a:r>
            <a:r>
              <a:rPr lang="en-US" sz="1200" b="0" i="0" dirty="0">
                <a:solidFill>
                  <a:srgbClr val="444444"/>
                </a:solidFill>
                <a:effectLst/>
                <a:latin typeface="Calibri"/>
                <a:cs typeface="Calibri"/>
              </a:rPr>
              <a:t>​ (</a:t>
            </a:r>
            <a:r>
              <a:rPr lang="en-US" sz="1200" b="0" i="0" dirty="0" err="1">
                <a:solidFill>
                  <a:srgbClr val="444444"/>
                </a:solidFill>
                <a:effectLst/>
                <a:latin typeface="Calibri"/>
                <a:cs typeface="Calibri"/>
              </a:rPr>
              <a:t>Tiedot</a:t>
            </a:r>
            <a:r>
              <a:rPr lang="en-US" sz="1200" b="0" i="0" dirty="0">
                <a:solidFill>
                  <a:srgbClr val="444444"/>
                </a:solidFill>
                <a:effectLst/>
                <a:latin typeface="Calibri"/>
                <a:cs typeface="Calibri"/>
              </a:rPr>
              <a:t> </a:t>
            </a:r>
            <a:r>
              <a:rPr lang="en-US" sz="1200" b="0" i="0" dirty="0" err="1">
                <a:solidFill>
                  <a:srgbClr val="444444"/>
                </a:solidFill>
                <a:effectLst/>
                <a:latin typeface="Calibri"/>
                <a:cs typeface="Calibri"/>
              </a:rPr>
              <a:t>Poliisilta</a:t>
            </a:r>
            <a:r>
              <a:rPr lang="en-US" sz="12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fi-FI" sz="1200" b="0" i="0" dirty="0">
                <a:solidFill>
                  <a:srgbClr val="444444"/>
                </a:solidFill>
                <a:effectLst/>
                <a:latin typeface="Calibri" panose="020F0502020204030204" pitchFamily="34" charset="0"/>
              </a:rPr>
              <a:t>​</a:t>
            </a:r>
            <a:endParaRPr lang="fi-FI" b="1" i="0" dirty="0">
              <a:solidFill>
                <a:srgbClr val="444444"/>
              </a:solidFill>
              <a:effectLst/>
              <a:latin typeface="Calibri" panose="020F0502020204030204" pitchFamily="34" charset="0"/>
            </a:endParaRPr>
          </a:p>
          <a:p>
            <a:r>
              <a:rPr lang="fi-FI" sz="1200" b="1" i="0" dirty="0">
                <a:solidFill>
                  <a:srgbClr val="444444"/>
                </a:solidFill>
                <a:effectLst/>
                <a:latin typeface="Calibri" panose="020F0502020204030204" pitchFamily="34" charset="0"/>
              </a:rPr>
              <a:t>​</a:t>
            </a:r>
            <a:r>
              <a:rPr lang="fi-FI" sz="1200" b="1" i="0" kern="1200" dirty="0">
                <a:solidFill>
                  <a:schemeClr val="tx1"/>
                </a:solidFill>
                <a:effectLst/>
                <a:latin typeface="+mn-lt"/>
                <a:ea typeface="+mn-ea"/>
                <a:cs typeface="+mn-cs"/>
              </a:rPr>
              <a:t>Rikosrekisteriin tulee merkintä, kun henkilö tuomitaan:</a:t>
            </a:r>
          </a:p>
          <a:p>
            <a:pPr marL="171450" indent="-171450">
              <a:buFont typeface="Arial" panose="020B0604020202020204" pitchFamily="34" charset="0"/>
              <a:buChar char="•"/>
            </a:pPr>
            <a:r>
              <a:rPr lang="fi-FI" sz="1200" b="0" i="0" kern="1200" dirty="0">
                <a:solidFill>
                  <a:schemeClr val="tx1"/>
                </a:solidFill>
                <a:effectLst/>
                <a:latin typeface="+mn-lt"/>
                <a:ea typeface="+mn-ea"/>
                <a:cs typeface="+mn-cs"/>
              </a:rPr>
              <a:t>ehdottomaan tai ehdolliseen vankeusrangaistukseen</a:t>
            </a:r>
          </a:p>
          <a:p>
            <a:pPr marL="171450" indent="-171450">
              <a:buFont typeface="Arial" panose="020B0604020202020204" pitchFamily="34" charset="0"/>
              <a:buChar char="•"/>
            </a:pPr>
            <a:r>
              <a:rPr lang="fi-FI" sz="1200" b="0" i="0" kern="1200" dirty="0">
                <a:solidFill>
                  <a:schemeClr val="tx1"/>
                </a:solidFill>
                <a:effectLst/>
                <a:latin typeface="+mn-lt"/>
                <a:ea typeface="+mn-ea"/>
                <a:cs typeface="+mn-cs"/>
              </a:rPr>
              <a:t>valvontarangaistukseen</a:t>
            </a:r>
          </a:p>
          <a:p>
            <a:pPr marL="171450" indent="-171450">
              <a:buFont typeface="Arial" panose="020B0604020202020204" pitchFamily="34" charset="0"/>
              <a:buChar char="•"/>
            </a:pPr>
            <a:r>
              <a:rPr lang="fi-FI" sz="1200" b="0" i="0" kern="1200" dirty="0">
                <a:solidFill>
                  <a:schemeClr val="tx1"/>
                </a:solidFill>
                <a:effectLst/>
                <a:latin typeface="+mn-lt"/>
                <a:ea typeface="+mn-ea"/>
                <a:cs typeface="+mn-cs"/>
              </a:rPr>
              <a:t>ehdollisen vankeusrangaistuksen ohessa sakkoon (oheissakkoon), yhdyskuntapalveluun tai valvontaan</a:t>
            </a:r>
          </a:p>
          <a:p>
            <a:pPr marL="171450" indent="-171450">
              <a:buFont typeface="Arial" panose="020B0604020202020204" pitchFamily="34" charset="0"/>
              <a:buChar char="•"/>
            </a:pPr>
            <a:r>
              <a:rPr lang="fi-FI" sz="1200" b="0" i="0" kern="1200" dirty="0">
                <a:solidFill>
                  <a:schemeClr val="tx1"/>
                </a:solidFill>
                <a:effectLst/>
                <a:latin typeface="+mn-lt"/>
                <a:ea typeface="+mn-ea"/>
                <a:cs typeface="+mn-cs"/>
              </a:rPr>
              <a:t>ehdottoman vankeusrangaistuksen sijasta yhdyskuntapalveluun</a:t>
            </a:r>
          </a:p>
          <a:p>
            <a:pPr marL="171450" indent="-171450">
              <a:buFont typeface="Arial" panose="020B0604020202020204" pitchFamily="34" charset="0"/>
              <a:buChar char="•"/>
            </a:pPr>
            <a:r>
              <a:rPr lang="fi-FI" sz="1200" b="0" i="0" kern="1200" dirty="0">
                <a:solidFill>
                  <a:schemeClr val="tx1"/>
                </a:solidFill>
                <a:effectLst/>
                <a:latin typeface="+mn-lt"/>
                <a:ea typeface="+mn-ea"/>
                <a:cs typeface="+mn-cs"/>
              </a:rPr>
              <a:t>nuorisorangaistukseen tai nuorisorangaistuksen sijasta sakkoon</a:t>
            </a:r>
          </a:p>
          <a:p>
            <a:pPr marL="171450" indent="-171450">
              <a:buFont typeface="Arial" panose="020B0604020202020204" pitchFamily="34" charset="0"/>
              <a:buChar char="•"/>
            </a:pPr>
            <a:r>
              <a:rPr lang="fi-FI" sz="1200" b="0" i="0" kern="1200" dirty="0">
                <a:solidFill>
                  <a:schemeClr val="tx1"/>
                </a:solidFill>
                <a:effectLst/>
                <a:latin typeface="+mn-lt"/>
                <a:ea typeface="+mn-ea"/>
                <a:cs typeface="+mn-cs"/>
              </a:rPr>
              <a:t>viralta pantavaksi tai</a:t>
            </a:r>
            <a:r>
              <a:rPr lang="fi-FI" sz="1200" b="0" i="0" kern="1200" baseline="0" dirty="0">
                <a:solidFill>
                  <a:schemeClr val="tx1"/>
                </a:solidFill>
                <a:effectLst/>
                <a:latin typeface="+mn-lt"/>
                <a:ea typeface="+mn-ea"/>
                <a:cs typeface="+mn-cs"/>
              </a:rPr>
              <a:t> </a:t>
            </a:r>
            <a:r>
              <a:rPr lang="fi-FI" sz="1200" b="0" i="0" kern="1200" dirty="0">
                <a:solidFill>
                  <a:schemeClr val="tx1"/>
                </a:solidFill>
                <a:effectLst/>
                <a:latin typeface="+mn-lt"/>
                <a:ea typeface="+mn-ea"/>
                <a:cs typeface="+mn-cs"/>
              </a:rPr>
              <a:t>jätetään syyntakeettomana tuomitsematta.</a:t>
            </a:r>
          </a:p>
          <a:p>
            <a:pPr algn="l" rtl="0" fontAlgn="base"/>
            <a:endParaRPr lang="fi-FI" b="0" i="0" dirty="0">
              <a:solidFill>
                <a:srgbClr val="444444"/>
              </a:solidFill>
              <a:effectLst/>
              <a:latin typeface="Calibri" panose="020F0502020204030204" pitchFamily="34" charset="0"/>
            </a:endParaRPr>
          </a:p>
          <a:p>
            <a:endParaRPr lang="fi-FI" dirty="0"/>
          </a:p>
        </p:txBody>
      </p:sp>
      <p:sp>
        <p:nvSpPr>
          <p:cNvPr id="4" name="Dian numeron paikkamerkki 3"/>
          <p:cNvSpPr>
            <a:spLocks noGrp="1"/>
          </p:cNvSpPr>
          <p:nvPr>
            <p:ph type="sldNum" sz="quarter" idx="10"/>
          </p:nvPr>
        </p:nvSpPr>
        <p:spPr/>
        <p:txBody>
          <a:bodyPr/>
          <a:lstStyle/>
          <a:p>
            <a:fld id="{F94DB8BF-823F-4FA4-A828-BA39EBC6CDE9}" type="slidenum">
              <a:rPr lang="fi-FI" smtClean="0"/>
              <a:t>13</a:t>
            </a:fld>
            <a:endParaRPr lang="fi-FI"/>
          </a:p>
        </p:txBody>
      </p:sp>
    </p:spTree>
    <p:extLst>
      <p:ext uri="{BB962C8B-B14F-4D97-AF65-F5344CB8AC3E}">
        <p14:creationId xmlns:p14="http://schemas.microsoft.com/office/powerpoint/2010/main" val="2527328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630E9BA-FF4C-4052-91BF-9AD1EE4EB250}" type="slidenum">
              <a:rPr lang="fi-FI" smtClean="0"/>
              <a:t>14</a:t>
            </a:fld>
            <a:endParaRPr lang="fi-FI"/>
          </a:p>
        </p:txBody>
      </p:sp>
    </p:spTree>
    <p:extLst>
      <p:ext uri="{BB962C8B-B14F-4D97-AF65-F5344CB8AC3E}">
        <p14:creationId xmlns:p14="http://schemas.microsoft.com/office/powerpoint/2010/main" val="360695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cs typeface="Calibri"/>
              </a:rPr>
              <a:t>Ehdotuksia tehtävän toteuttamiseen</a:t>
            </a:r>
          </a:p>
          <a:p>
            <a:pPr marL="171450" indent="-171450">
              <a:buFont typeface="Arial" panose="020B0604020202020204" pitchFamily="34" charset="0"/>
              <a:buChar char="•"/>
            </a:pPr>
            <a:r>
              <a:rPr lang="fi-FI" dirty="0">
                <a:cs typeface="Calibri"/>
              </a:rPr>
              <a:t>pari tai ryhmätyönä. </a:t>
            </a:r>
          </a:p>
          <a:p>
            <a:pPr marL="171450" indent="-171450">
              <a:buFont typeface="Arial" panose="020B0604020202020204" pitchFamily="34" charset="0"/>
              <a:buChar char="•"/>
            </a:pPr>
            <a:r>
              <a:rPr lang="fi-FI" dirty="0">
                <a:cs typeface="Calibri"/>
              </a:rPr>
              <a:t>Esim. aluksi pienissä porinaryhmissä</a:t>
            </a:r>
            <a:r>
              <a:rPr lang="fi-FI" baseline="0" dirty="0">
                <a:cs typeface="Calibri"/>
              </a:rPr>
              <a:t> keskustellen ja sen jälkeen luokan yhteinen keskustelu. </a:t>
            </a:r>
            <a:endParaRPr lang="fi-FI" dirty="0">
              <a:cs typeface="Calibri"/>
            </a:endParaRPr>
          </a:p>
          <a:p>
            <a:pPr marL="171450" indent="-171450">
              <a:buFont typeface="Arial" panose="020B0604020202020204" pitchFamily="34" charset="0"/>
              <a:buChar char="•"/>
            </a:pPr>
            <a:r>
              <a:rPr lang="fi-FI" baseline="0" dirty="0">
                <a:cs typeface="Calibri"/>
              </a:rPr>
              <a:t>keskustelun sijaan oppilaat voivat esim. valmistaa pieniä esityksiä kysymyksiin liittyen ja halutessaan esittää ne luokalle. </a:t>
            </a:r>
            <a:endParaRPr lang="fi-FI" dirty="0">
              <a:cs typeface="Calibri"/>
            </a:endParaRPr>
          </a:p>
        </p:txBody>
      </p:sp>
      <p:sp>
        <p:nvSpPr>
          <p:cNvPr id="4" name="Dian numeron paikkamerkki 3"/>
          <p:cNvSpPr>
            <a:spLocks noGrp="1"/>
          </p:cNvSpPr>
          <p:nvPr>
            <p:ph type="sldNum" sz="quarter" idx="10"/>
          </p:nvPr>
        </p:nvSpPr>
        <p:spPr/>
        <p:txBody>
          <a:bodyPr/>
          <a:lstStyle/>
          <a:p>
            <a:fld id="{5630E9BA-FF4C-4052-91BF-9AD1EE4EB250}" type="slidenum">
              <a:rPr lang="fi-FI" smtClean="0"/>
              <a:t>15</a:t>
            </a:fld>
            <a:endParaRPr lang="fi-FI"/>
          </a:p>
        </p:txBody>
      </p:sp>
    </p:spTree>
    <p:extLst>
      <p:ext uri="{BB962C8B-B14F-4D97-AF65-F5344CB8AC3E}">
        <p14:creationId xmlns:p14="http://schemas.microsoft.com/office/powerpoint/2010/main" val="1037067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630E9BA-FF4C-4052-91BF-9AD1EE4EB250}" type="slidenum">
              <a:rPr lang="fi-FI" smtClean="0"/>
              <a:t>16</a:t>
            </a:fld>
            <a:endParaRPr lang="fi-FI"/>
          </a:p>
        </p:txBody>
      </p:sp>
    </p:spTree>
    <p:extLst>
      <p:ext uri="{BB962C8B-B14F-4D97-AF65-F5344CB8AC3E}">
        <p14:creationId xmlns:p14="http://schemas.microsoft.com/office/powerpoint/2010/main" val="3781972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5630E9BA-FF4C-4052-91BF-9AD1EE4EB250}" type="slidenum">
              <a:rPr lang="fi-FI" smtClean="0"/>
              <a:t>17</a:t>
            </a:fld>
            <a:endParaRPr lang="fi-FI"/>
          </a:p>
        </p:txBody>
      </p:sp>
    </p:spTree>
    <p:extLst>
      <p:ext uri="{BB962C8B-B14F-4D97-AF65-F5344CB8AC3E}">
        <p14:creationId xmlns:p14="http://schemas.microsoft.com/office/powerpoint/2010/main" val="341624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14491">
              <a:defRPr/>
            </a:pPr>
            <a:r>
              <a:rPr lang="fi-FI" b="0" dirty="0" err="1"/>
              <a:t>Huom</a:t>
            </a:r>
            <a:r>
              <a:rPr lang="fi-FI" b="0" dirty="0"/>
              <a:t>! Mikäli linkki ei aukea, etsi Googlesta hakusanalla Ehyt päihdeilmiö </a:t>
            </a:r>
          </a:p>
          <a:p>
            <a:pPr defTabSz="914491">
              <a:defRPr/>
            </a:pPr>
            <a:endParaRPr lang="fi-FI" b="0" dirty="0"/>
          </a:p>
          <a:p>
            <a:pPr marL="0" marR="0" lvl="0" indent="0" algn="l" defTabSz="914491" rtl="0" eaLnBrk="1" fontAlgn="auto" latinLnBrk="0" hangingPunct="1">
              <a:lnSpc>
                <a:spcPct val="100000"/>
              </a:lnSpc>
              <a:spcBef>
                <a:spcPts val="0"/>
              </a:spcBef>
              <a:spcAft>
                <a:spcPts val="0"/>
              </a:spcAft>
              <a:buClrTx/>
              <a:buSzTx/>
              <a:buFont typeface="Arial" panose="020B0604020202020204" pitchFamily="34" charset="0"/>
              <a:buNone/>
              <a:tabLst/>
              <a:defRPr/>
            </a:pPr>
            <a:r>
              <a:rPr lang="fi-FI" b="0" baseline="0" dirty="0"/>
              <a:t>Videon ( n. 4 min) katsomisen jälkeen v</a:t>
            </a:r>
            <a:r>
              <a:rPr lang="fi-FI" b="0" dirty="0"/>
              <a:t>oi</a:t>
            </a:r>
            <a:r>
              <a:rPr lang="fi-FI" b="0" baseline="0" dirty="0"/>
              <a:t> pitää pienen</a:t>
            </a:r>
            <a:r>
              <a:rPr lang="fi-FI" b="1" baseline="0" dirty="0"/>
              <a:t> porinatuokion </a:t>
            </a:r>
            <a:r>
              <a:rPr lang="fi-FI" b="0" baseline="0" dirty="0"/>
              <a:t>pareittain tai pienissä ryhmissä. Lopuksi yhteinen keskustelu.</a:t>
            </a:r>
          </a:p>
          <a:p>
            <a:pPr marL="0" marR="0" lvl="0" indent="0" algn="l" defTabSz="914491" rtl="0" eaLnBrk="1" fontAlgn="auto" latinLnBrk="0" hangingPunct="1">
              <a:lnSpc>
                <a:spcPct val="100000"/>
              </a:lnSpc>
              <a:spcBef>
                <a:spcPts val="0"/>
              </a:spcBef>
              <a:spcAft>
                <a:spcPts val="0"/>
              </a:spcAft>
              <a:buClrTx/>
              <a:buSzTx/>
              <a:buFontTx/>
              <a:buNone/>
              <a:tabLst/>
              <a:defRPr/>
            </a:pPr>
            <a:r>
              <a:rPr lang="fi-FI" b="0" baseline="0" dirty="0"/>
              <a:t>Esimerkkikysymyksiä</a:t>
            </a:r>
          </a:p>
          <a:p>
            <a:pPr marL="171450" marR="0" lvl="0" indent="-171450" algn="l" defTabSz="9144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baseline="0" dirty="0"/>
              <a:t>Mitä videosta jäi mieleen? </a:t>
            </a:r>
          </a:p>
          <a:p>
            <a:pPr marL="171450" marR="0" lvl="0" indent="-171450" algn="l" defTabSz="91449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baseline="0" dirty="0"/>
              <a:t>Onko kannabiksen kokeileminen jokaisen oma asia? Miksi – Miksi ei?</a:t>
            </a:r>
          </a:p>
          <a:p>
            <a:pPr marL="0" marR="0" lvl="0" indent="0" algn="l" defTabSz="914491" rtl="0" eaLnBrk="1" fontAlgn="auto" latinLnBrk="0" hangingPunct="1">
              <a:lnSpc>
                <a:spcPct val="100000"/>
              </a:lnSpc>
              <a:spcBef>
                <a:spcPts val="0"/>
              </a:spcBef>
              <a:spcAft>
                <a:spcPts val="0"/>
              </a:spcAft>
              <a:buClrTx/>
              <a:buSzTx/>
              <a:buFontTx/>
              <a:buNone/>
              <a:tabLst/>
              <a:defRPr/>
            </a:pPr>
            <a:endParaRPr lang="fi-FI" b="0" baseline="0" dirty="0"/>
          </a:p>
          <a:p>
            <a:pPr marL="0" marR="0" lvl="0" indent="0" algn="l" defTabSz="914491" rtl="0" eaLnBrk="1" fontAlgn="auto" latinLnBrk="0" hangingPunct="1">
              <a:lnSpc>
                <a:spcPct val="100000"/>
              </a:lnSpc>
              <a:spcBef>
                <a:spcPts val="0"/>
              </a:spcBef>
              <a:spcAft>
                <a:spcPts val="0"/>
              </a:spcAft>
              <a:buClrTx/>
              <a:buSzTx/>
              <a:buFontTx/>
              <a:buNone/>
              <a:tabLst/>
              <a:defRPr/>
            </a:pPr>
            <a:r>
              <a:rPr lang="fi-FI" b="1" baseline="0" dirty="0"/>
              <a:t>Vaihtoehtoisesti </a:t>
            </a:r>
            <a:r>
              <a:rPr lang="fi-FI" b="0" baseline="0" dirty="0"/>
              <a:t>(videon katsomisen ja/tai porinatuokion sijaan)</a:t>
            </a:r>
          </a:p>
          <a:p>
            <a:pPr marL="0" marR="0" lvl="0" indent="0" algn="l" defTabSz="914491" rtl="0" eaLnBrk="1" fontAlgn="auto" latinLnBrk="0" hangingPunct="1">
              <a:lnSpc>
                <a:spcPct val="100000"/>
              </a:lnSpc>
              <a:spcBef>
                <a:spcPts val="0"/>
              </a:spcBef>
              <a:spcAft>
                <a:spcPts val="0"/>
              </a:spcAft>
              <a:buClrTx/>
              <a:buSzTx/>
              <a:buFontTx/>
              <a:buNone/>
              <a:tabLst/>
              <a:defRPr/>
            </a:pPr>
            <a:endParaRPr lang="fi-FI" b="1" baseline="0" dirty="0"/>
          </a:p>
          <a:p>
            <a:pPr marL="0" indent="0">
              <a:buFont typeface="Arial" panose="020B0604020202020204" pitchFamily="34" charset="0"/>
              <a:buNone/>
            </a:pPr>
            <a:r>
              <a:rPr lang="fi-FI" b="1" dirty="0"/>
              <a:t>Mielipidejana</a:t>
            </a:r>
            <a:r>
              <a:rPr lang="fi-FI" dirty="0"/>
              <a:t> on</a:t>
            </a:r>
            <a:r>
              <a:rPr lang="fi-FI" baseline="0" dirty="0"/>
              <a:t> hyvä keskustelun avaaja. Voit esittää erilaisia väittämiä oppilaille tai vaihtoehtoisesti kysymyksiä.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0" i="0" kern="1200" dirty="0">
                <a:solidFill>
                  <a:schemeClr val="tx1"/>
                </a:solidFill>
                <a:effectLst/>
                <a:latin typeface="+mn-lt"/>
                <a:ea typeface="+mn-ea"/>
                <a:cs typeface="+mn-cs"/>
              </a:rPr>
              <a:t>Mielipidejanaa</a:t>
            </a:r>
            <a:r>
              <a:rPr lang="fi-FI" sz="1200" b="0" i="0" kern="1200" baseline="0" dirty="0">
                <a:solidFill>
                  <a:schemeClr val="tx1"/>
                </a:solidFill>
                <a:effectLst/>
                <a:latin typeface="+mn-lt"/>
                <a:ea typeface="+mn-ea"/>
                <a:cs typeface="+mn-cs"/>
              </a:rPr>
              <a:t> varten tarvitset luokasta tyhjää lattiatilaa. </a:t>
            </a:r>
            <a:r>
              <a:rPr lang="fi-FI" sz="1200" b="0" i="0" kern="1200" dirty="0">
                <a:solidFill>
                  <a:schemeClr val="tx1"/>
                </a:solidFill>
                <a:effectLst/>
                <a:latin typeface="+mn-lt"/>
                <a:ea typeface="+mn-ea"/>
                <a:cs typeface="+mn-cs"/>
              </a:rPr>
              <a:t>Mielipidejanan toisessa päässä on "täysin samaa mieltä alue”</a:t>
            </a:r>
            <a:r>
              <a:rPr lang="fi-FI" sz="1200" b="0" i="0" kern="1200" baseline="0" dirty="0">
                <a:solidFill>
                  <a:schemeClr val="tx1"/>
                </a:solidFill>
                <a:effectLst/>
                <a:latin typeface="+mn-lt"/>
                <a:ea typeface="+mn-ea"/>
                <a:cs typeface="+mn-cs"/>
              </a:rPr>
              <a:t> ja toisessa päässä </a:t>
            </a:r>
            <a:r>
              <a:rPr lang="fi-FI" sz="1200" b="0" i="0" kern="1200" dirty="0">
                <a:solidFill>
                  <a:schemeClr val="tx1"/>
                </a:solidFill>
                <a:effectLst/>
                <a:latin typeface="+mn-lt"/>
                <a:ea typeface="+mn-ea"/>
                <a:cs typeface="+mn-cs"/>
              </a:rPr>
              <a:t>"täysin eri mieltä alue" ja keskellä on "en osaa sanoa alue”</a:t>
            </a:r>
            <a:r>
              <a:rPr lang="fi-FI" sz="1200" b="0" i="0" kern="1200" baseline="0" dirty="0">
                <a:solidFill>
                  <a:schemeClr val="tx1"/>
                </a:solidFill>
                <a:effectLst/>
                <a:latin typeface="+mn-lt"/>
                <a:ea typeface="+mn-ea"/>
                <a:cs typeface="+mn-cs"/>
              </a:rPr>
              <a:t> </a:t>
            </a:r>
            <a:r>
              <a:rPr lang="fi-FI" sz="1200" b="0" i="0" kern="1200" dirty="0">
                <a:solidFill>
                  <a:schemeClr val="tx1"/>
                </a:solidFill>
                <a:effectLst/>
                <a:latin typeface="+mn-lt"/>
                <a:ea typeface="+mn-ea"/>
                <a:cs typeface="+mn-cs"/>
              </a:rPr>
              <a:t>Opettaja esittää väitteitä ja oppilaat sijoittuvat janalle siihen kohtaan mitä mieltä ovat.</a:t>
            </a:r>
            <a:r>
              <a:rPr lang="fi-FI" baseline="0" dirty="0"/>
              <a:t> Kesto </a:t>
            </a:r>
            <a:r>
              <a:rPr lang="fi-FI" baseline="0" dirty="0" err="1"/>
              <a:t>max</a:t>
            </a:r>
            <a:r>
              <a:rPr lang="fi-FI" baseline="0" dirty="0"/>
              <a:t> 10 minuuttia.</a:t>
            </a:r>
          </a:p>
          <a:p>
            <a:pPr marL="0" indent="0">
              <a:buFont typeface="Arial" panose="020B0604020202020204" pitchFamily="34" charset="0"/>
              <a:buNone/>
            </a:pPr>
            <a:br>
              <a:rPr lang="fi-FI" dirty="0"/>
            </a:br>
            <a:r>
              <a:rPr lang="fi-FI" baseline="0" dirty="0"/>
              <a:t>Voit toteuttaa mielipidejanan myös soveltaen, esim. paikoillaan istuen peukkuäänestyksellä. </a:t>
            </a:r>
          </a:p>
          <a:p>
            <a:endParaRPr lang="fi-FI" baseline="0" dirty="0"/>
          </a:p>
          <a:p>
            <a:r>
              <a:rPr lang="fi-FI" b="1" baseline="0" dirty="0"/>
              <a:t>Mielipidejanan väittämät</a:t>
            </a:r>
          </a:p>
          <a:p>
            <a:pPr marL="171450" indent="-171450">
              <a:buFont typeface="Arial" panose="020B0604020202020204" pitchFamily="34" charset="0"/>
              <a:buChar char="•"/>
            </a:pPr>
            <a:r>
              <a:rPr lang="fi-FI" baseline="0" dirty="0"/>
              <a:t>Kaikkea pitää kokeilla</a:t>
            </a:r>
          </a:p>
          <a:p>
            <a:pPr marL="171450" indent="-171450">
              <a:buFont typeface="Arial" panose="020B0604020202020204" pitchFamily="34" charset="0"/>
              <a:buChar char="•"/>
            </a:pPr>
            <a:r>
              <a:rPr lang="fi-FI" sz="1200" kern="1200" dirty="0">
                <a:solidFill>
                  <a:schemeClr val="tx1"/>
                </a:solidFill>
                <a:effectLst/>
                <a:latin typeface="+mn-lt"/>
                <a:ea typeface="+mn-ea"/>
                <a:cs typeface="+mn-cs"/>
              </a:rPr>
              <a:t>kaikki päihteet ovat vaarallisia</a:t>
            </a:r>
          </a:p>
          <a:p>
            <a:pPr marL="171450" indent="-171450">
              <a:buFont typeface="Arial" panose="020B0604020202020204" pitchFamily="34" charset="0"/>
              <a:buChar char="•"/>
            </a:pPr>
            <a:r>
              <a:rPr lang="fi-FI" sz="1200" kern="1200" dirty="0">
                <a:solidFill>
                  <a:schemeClr val="tx1"/>
                </a:solidFill>
                <a:effectLst/>
                <a:latin typeface="+mn-lt"/>
                <a:ea typeface="+mn-ea"/>
                <a:cs typeface="+mn-cs"/>
              </a:rPr>
              <a:t>Ikäiseni on helppo puhua</a:t>
            </a:r>
            <a:r>
              <a:rPr lang="fi-FI" sz="1200" kern="1200" baseline="0" dirty="0">
                <a:solidFill>
                  <a:schemeClr val="tx1"/>
                </a:solidFill>
                <a:effectLst/>
                <a:latin typeface="+mn-lt"/>
                <a:ea typeface="+mn-ea"/>
                <a:cs typeface="+mn-cs"/>
              </a:rPr>
              <a:t> aikuisen kanssa kannabiksesta (mitä, missä tilanteessa, miten, onko keskustelulla vaikutusta?)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baseline="0" dirty="0">
                <a:solidFill>
                  <a:schemeClr val="tx1"/>
                </a:solidFill>
                <a:effectLst/>
                <a:latin typeface="+mn-lt"/>
                <a:ea typeface="+mn-ea"/>
                <a:cs typeface="+mn-cs"/>
              </a:rPr>
              <a:t>Kannabiksen kokeileminen on jokaisen oma asia (ryhmäpaine, onko helppoa sanoa ei?)</a:t>
            </a:r>
          </a:p>
          <a:p>
            <a:pPr marL="171450" indent="-171450">
              <a:buFont typeface="Arial" panose="020B0604020202020204" pitchFamily="34" charset="0"/>
              <a:buChar char="•"/>
            </a:pPr>
            <a:r>
              <a:rPr lang="fi-FI" sz="1200" kern="1200" baseline="0" dirty="0">
                <a:solidFill>
                  <a:schemeClr val="tx1"/>
                </a:solidFill>
                <a:effectLst/>
                <a:latin typeface="+mn-lt"/>
                <a:ea typeface="+mn-ea"/>
                <a:cs typeface="+mn-cs"/>
              </a:rPr>
              <a:t>Alaikäisten kannabiksen kokeiluun tulee puuttua (puututaanko tarpeeksi, kuka puuttuu, kenen pitäisi puuttua?)</a:t>
            </a:r>
          </a:p>
          <a:p>
            <a:pPr marL="0" indent="0">
              <a:buFont typeface="Arial" panose="020B0604020202020204" pitchFamily="34" charset="0"/>
              <a:buNone/>
            </a:pPr>
            <a:endParaRPr lang="fi-FI" sz="1200" kern="1200" baseline="0" dirty="0">
              <a:solidFill>
                <a:schemeClr val="tx1"/>
              </a:solidFill>
              <a:effectLst/>
              <a:latin typeface="+mn-lt"/>
              <a:ea typeface="+mn-ea"/>
              <a:cs typeface="+mn-cs"/>
            </a:endParaRPr>
          </a:p>
          <a:p>
            <a:pPr marL="0" marR="0" lvl="0" indent="0" algn="l" defTabSz="914491" rtl="0" eaLnBrk="1" fontAlgn="auto" latinLnBrk="0" hangingPunct="1">
              <a:lnSpc>
                <a:spcPct val="100000"/>
              </a:lnSpc>
              <a:spcBef>
                <a:spcPts val="0"/>
              </a:spcBef>
              <a:spcAft>
                <a:spcPts val="0"/>
              </a:spcAft>
              <a:buClrTx/>
              <a:buSzTx/>
              <a:buFontTx/>
              <a:buNone/>
              <a:tabLst/>
              <a:defRPr/>
            </a:pPr>
            <a:endParaRPr lang="fi-FI" b="0" dirty="0"/>
          </a:p>
          <a:p>
            <a:pPr defTabSz="914491">
              <a:defRPr/>
            </a:pPr>
            <a:endParaRPr lang="fi-FI" b="0" dirty="0"/>
          </a:p>
        </p:txBody>
      </p:sp>
      <p:sp>
        <p:nvSpPr>
          <p:cNvPr id="4" name="Dian numeron paikkamerkki 3"/>
          <p:cNvSpPr>
            <a:spLocks noGrp="1"/>
          </p:cNvSpPr>
          <p:nvPr>
            <p:ph type="sldNum" sz="quarter" idx="10"/>
          </p:nvPr>
        </p:nvSpPr>
        <p:spPr/>
        <p:txBody>
          <a:bodyPr/>
          <a:lstStyle/>
          <a:p>
            <a:fld id="{59FB8384-FA4B-4091-A8BB-459E142CE4CF}" type="slidenum">
              <a:rPr lang="fi-FI" smtClean="0">
                <a:solidFill>
                  <a:prstClr val="black"/>
                </a:solidFill>
              </a:rPr>
              <a:pPr/>
              <a:t>2</a:t>
            </a:fld>
            <a:endParaRPr lang="fi-FI">
              <a:solidFill>
                <a:prstClr val="black"/>
              </a:solidFill>
            </a:endParaRPr>
          </a:p>
        </p:txBody>
      </p:sp>
    </p:spTree>
    <p:extLst>
      <p:ext uri="{BB962C8B-B14F-4D97-AF65-F5344CB8AC3E}">
        <p14:creationId xmlns:p14="http://schemas.microsoft.com/office/powerpoint/2010/main" val="349059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solidFill>
                  <a:srgbClr val="FF0000"/>
                </a:solidFill>
              </a:rPr>
              <a:t>Tässä kohtaa voit avata nuorille kouluterveyskyselyn viimeisimpiä tuloksia nuorten asenteista kannabikseen liittyen. (koulukohtaisesti</a:t>
            </a:r>
            <a:r>
              <a:rPr lang="fi-FI" baseline="0" dirty="0">
                <a:solidFill>
                  <a:srgbClr val="FF0000"/>
                </a:solidFill>
              </a:rPr>
              <a:t> tai kaupunkikohtaisesti)</a:t>
            </a:r>
          </a:p>
          <a:p>
            <a:r>
              <a:rPr lang="fi-FI" dirty="0">
                <a:hlinkClick r:id="rId3"/>
              </a:rPr>
              <a:t>https://thl.fi/fi/web/lapset-nuoret-ja-perheet/tutkimustuloksia/kaikki-tulokset</a:t>
            </a:r>
            <a:endParaRPr lang="fi-FI" dirty="0">
              <a:solidFill>
                <a:srgbClr val="FF0000"/>
              </a:solidFill>
            </a:endParaRPr>
          </a:p>
          <a:p>
            <a:endParaRPr lang="fi-FI" baseline="0" dirty="0"/>
          </a:p>
          <a:p>
            <a:r>
              <a:rPr lang="fi-FI" b="1" baseline="0" dirty="0"/>
              <a:t>Kysymyksiä oppilaille</a:t>
            </a:r>
          </a:p>
          <a:p>
            <a:pPr marL="171450" indent="-171450">
              <a:buFont typeface="Arial" panose="020B0604020202020204" pitchFamily="34" charset="0"/>
              <a:buChar char="•"/>
            </a:pPr>
            <a:r>
              <a:rPr lang="fi-FI" baseline="0" dirty="0"/>
              <a:t>Mistä asenteet syntyvät? </a:t>
            </a:r>
          </a:p>
          <a:p>
            <a:pPr marL="171450" indent="-171450">
              <a:buFont typeface="Arial" panose="020B0604020202020204" pitchFamily="34" charset="0"/>
              <a:buChar char="•"/>
            </a:pPr>
            <a:r>
              <a:rPr lang="fi-FI" baseline="0" dirty="0"/>
              <a:t>Mistä johtuvat myönteiset asenteet/ kielteiset asenteet kannabikseen liittyen?</a:t>
            </a:r>
            <a:endParaRPr lang="fi-FI" dirty="0"/>
          </a:p>
        </p:txBody>
      </p:sp>
      <p:sp>
        <p:nvSpPr>
          <p:cNvPr id="4" name="Dian numeron paikkamerkki 3"/>
          <p:cNvSpPr>
            <a:spLocks noGrp="1"/>
          </p:cNvSpPr>
          <p:nvPr>
            <p:ph type="sldNum" sz="quarter" idx="10"/>
          </p:nvPr>
        </p:nvSpPr>
        <p:spPr/>
        <p:txBody>
          <a:bodyPr/>
          <a:lstStyle/>
          <a:p>
            <a:fld id="{5630E9BA-FF4C-4052-91BF-9AD1EE4EB250}" type="slidenum">
              <a:rPr lang="fi-FI" smtClean="0"/>
              <a:t>3</a:t>
            </a:fld>
            <a:endParaRPr lang="fi-FI"/>
          </a:p>
        </p:txBody>
      </p:sp>
    </p:spTree>
    <p:extLst>
      <p:ext uri="{BB962C8B-B14F-4D97-AF65-F5344CB8AC3E}">
        <p14:creationId xmlns:p14="http://schemas.microsoft.com/office/powerpoint/2010/main" val="308974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a:p>
            <a:pPr marL="171450" indent="-171450">
              <a:buFont typeface="Arial" panose="020B0604020202020204" pitchFamily="34" charset="0"/>
              <a:buChar char="•"/>
            </a:pPr>
            <a:r>
              <a:rPr lang="fi-FI" sz="1200" kern="1200" dirty="0">
                <a:solidFill>
                  <a:schemeClr val="tx1"/>
                </a:solidFill>
                <a:effectLst/>
                <a:latin typeface="+mn-lt"/>
                <a:ea typeface="+mn-ea"/>
                <a:cs typeface="+mn-cs"/>
              </a:rPr>
              <a:t>Nimityksiä kannabikselle on monia (</a:t>
            </a:r>
            <a:r>
              <a:rPr lang="fi-FI" sz="1200" kern="1200" dirty="0" err="1">
                <a:solidFill>
                  <a:schemeClr val="tx1"/>
                </a:solidFill>
                <a:effectLst/>
                <a:latin typeface="+mn-lt"/>
                <a:ea typeface="+mn-ea"/>
                <a:cs typeface="+mn-cs"/>
              </a:rPr>
              <a:t>mm.pilvi</a:t>
            </a:r>
            <a:r>
              <a:rPr lang="fi-FI" sz="1200" kern="1200" dirty="0">
                <a:solidFill>
                  <a:schemeClr val="tx1"/>
                </a:solidFill>
                <a:effectLst/>
                <a:latin typeface="+mn-lt"/>
                <a:ea typeface="+mn-ea"/>
                <a:cs typeface="+mn-cs"/>
              </a:rPr>
              <a:t>, kukka, mari),</a:t>
            </a:r>
            <a:r>
              <a:rPr lang="fi-FI" sz="1200" kern="1200" baseline="0" dirty="0">
                <a:solidFill>
                  <a:schemeClr val="tx1"/>
                </a:solidFill>
                <a:effectLst/>
                <a:latin typeface="+mn-lt"/>
                <a:ea typeface="+mn-ea"/>
                <a:cs typeface="+mn-cs"/>
              </a:rPr>
              <a:t> voit kysyä myös oppilailta, mitä nimityksiä he tietävät.</a:t>
            </a:r>
            <a:r>
              <a:rPr lang="fi-FI" sz="1200" kern="1200" dirty="0">
                <a:solidFill>
                  <a:schemeClr val="tx1"/>
                </a:solidFill>
                <a:effectLst/>
                <a:latin typeface="+mn-lt"/>
                <a:ea typeface="+mn-ea"/>
                <a:cs typeface="+mn-cs"/>
              </a:rPr>
              <a:t> </a:t>
            </a:r>
          </a:p>
          <a:p>
            <a:endParaRPr lang="fi-FI"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fi-FI" sz="1200" b="1" kern="1200" dirty="0" err="1">
                <a:solidFill>
                  <a:schemeClr val="tx1"/>
                </a:solidFill>
                <a:effectLst/>
                <a:latin typeface="+mn-lt"/>
                <a:ea typeface="+mn-ea"/>
                <a:cs typeface="+mn-cs"/>
              </a:rPr>
              <a:t>Tetrahydrokannabinoli</a:t>
            </a:r>
            <a:r>
              <a:rPr lang="fi-FI" sz="1200" b="1" kern="1200" dirty="0">
                <a:solidFill>
                  <a:schemeClr val="tx1"/>
                </a:solidFill>
                <a:effectLst/>
                <a:latin typeface="+mn-lt"/>
                <a:ea typeface="+mn-ea"/>
                <a:cs typeface="+mn-cs"/>
              </a:rPr>
              <a:t> eli THC </a:t>
            </a:r>
            <a:r>
              <a:rPr lang="fi-FI" sz="1200" kern="1200" dirty="0">
                <a:solidFill>
                  <a:schemeClr val="tx1"/>
                </a:solidFill>
                <a:effectLst/>
                <a:latin typeface="+mn-lt"/>
                <a:ea typeface="+mn-ea"/>
                <a:cs typeface="+mn-cs"/>
              </a:rPr>
              <a:t>on hampun pääasiallinen </a:t>
            </a:r>
            <a:r>
              <a:rPr lang="fi-FI" sz="1200" kern="1200" dirty="0" err="1">
                <a:solidFill>
                  <a:schemeClr val="tx1"/>
                </a:solidFill>
                <a:effectLst/>
                <a:latin typeface="+mn-lt"/>
                <a:ea typeface="+mn-ea"/>
                <a:cs typeface="+mn-cs"/>
              </a:rPr>
              <a:t>kannabinoideihin</a:t>
            </a:r>
            <a:r>
              <a:rPr lang="fi-FI" sz="1200" kern="1200" dirty="0">
                <a:solidFill>
                  <a:schemeClr val="tx1"/>
                </a:solidFill>
                <a:effectLst/>
                <a:latin typeface="+mn-lt"/>
                <a:ea typeface="+mn-ea"/>
                <a:cs typeface="+mn-cs"/>
              </a:rPr>
              <a:t> kuuluva psykoaktiivinen yhdiste.</a:t>
            </a:r>
          </a:p>
          <a:p>
            <a:r>
              <a:rPr lang="fi-FI" sz="1200" kern="1200" dirty="0" err="1">
                <a:solidFill>
                  <a:schemeClr val="tx1"/>
                </a:solidFill>
                <a:effectLst/>
                <a:latin typeface="+mn-lt"/>
                <a:ea typeface="+mn-ea"/>
                <a:cs typeface="+mn-cs"/>
              </a:rPr>
              <a:t>Cannabis</a:t>
            </a:r>
            <a:r>
              <a:rPr lang="fi-FI" sz="1200" kern="1200" dirty="0">
                <a:solidFill>
                  <a:schemeClr val="tx1"/>
                </a:solidFill>
                <a:effectLst/>
                <a:latin typeface="+mn-lt"/>
                <a:ea typeface="+mn-ea"/>
                <a:cs typeface="+mn-cs"/>
              </a:rPr>
              <a:t>-lajin kasveista pystytty eristämään noin 60 muuta ainesosaa, joita nimitetään yhteisellä nimikkeellä </a:t>
            </a:r>
            <a:r>
              <a:rPr lang="fi-FI" sz="1200" kern="1200" dirty="0" err="1">
                <a:solidFill>
                  <a:schemeClr val="tx1"/>
                </a:solidFill>
                <a:effectLst/>
                <a:latin typeface="+mn-lt"/>
                <a:ea typeface="+mn-ea"/>
                <a:cs typeface="+mn-cs"/>
              </a:rPr>
              <a:t>kannabinoidit</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Kannabinoideja</a:t>
            </a:r>
            <a:r>
              <a:rPr lang="fi-FI" sz="1200" kern="1200" dirty="0">
                <a:solidFill>
                  <a:schemeClr val="tx1"/>
                </a:solidFill>
                <a:effectLst/>
                <a:latin typeface="+mn-lt"/>
                <a:ea typeface="+mn-ea"/>
                <a:cs typeface="+mn-cs"/>
              </a:rPr>
              <a:t> ei ole löydetty toistaiseksi mistään muusta kasvista. Kaiken kaikkiaan hamppukasveista on eristetty tähän mennessä yli 400 kemikaalia.</a:t>
            </a:r>
          </a:p>
          <a:p>
            <a:r>
              <a:rPr lang="fi-FI" sz="1200" kern="1200" dirty="0" err="1">
                <a:solidFill>
                  <a:schemeClr val="tx1"/>
                </a:solidFill>
                <a:effectLst/>
                <a:latin typeface="+mn-lt"/>
                <a:ea typeface="+mn-ea"/>
                <a:cs typeface="+mn-cs"/>
              </a:rPr>
              <a:t>THC:n</a:t>
            </a:r>
            <a:r>
              <a:rPr lang="fi-FI" sz="1200" kern="1200" dirty="0">
                <a:solidFill>
                  <a:schemeClr val="tx1"/>
                </a:solidFill>
                <a:effectLst/>
                <a:latin typeface="+mn-lt"/>
                <a:ea typeface="+mn-ea"/>
                <a:cs typeface="+mn-cs"/>
              </a:rPr>
              <a:t> lisäksi ainoat </a:t>
            </a:r>
            <a:r>
              <a:rPr lang="fi-FI" sz="1200" kern="1200" dirty="0" err="1">
                <a:solidFill>
                  <a:schemeClr val="tx1"/>
                </a:solidFill>
                <a:effectLst/>
                <a:latin typeface="+mn-lt"/>
                <a:ea typeface="+mn-ea"/>
                <a:cs typeface="+mn-cs"/>
              </a:rPr>
              <a:t>kannabinoidit</a:t>
            </a:r>
            <a:r>
              <a:rPr lang="fi-FI" sz="1200" kern="1200" dirty="0">
                <a:solidFill>
                  <a:schemeClr val="tx1"/>
                </a:solidFill>
                <a:effectLst/>
                <a:latin typeface="+mn-lt"/>
                <a:ea typeface="+mn-ea"/>
                <a:cs typeface="+mn-cs"/>
              </a:rPr>
              <a:t>, joilla on huomattu olevan sellaisenaan tai </a:t>
            </a:r>
            <a:r>
              <a:rPr lang="fi-FI" sz="1200" kern="1200" dirty="0" err="1">
                <a:solidFill>
                  <a:schemeClr val="tx1"/>
                </a:solidFill>
                <a:effectLst/>
                <a:latin typeface="+mn-lt"/>
                <a:ea typeface="+mn-ea"/>
                <a:cs typeface="+mn-cs"/>
              </a:rPr>
              <a:t>THC:hen</a:t>
            </a:r>
            <a:r>
              <a:rPr lang="fi-FI" sz="1200" kern="1200" dirty="0">
                <a:solidFill>
                  <a:schemeClr val="tx1"/>
                </a:solidFill>
                <a:effectLst/>
                <a:latin typeface="+mn-lt"/>
                <a:ea typeface="+mn-ea"/>
                <a:cs typeface="+mn-cs"/>
              </a:rPr>
              <a:t> yhdistettynä psykoaktiivisia vaikutuksia, ovat CBD (</a:t>
            </a:r>
            <a:r>
              <a:rPr lang="fi-FI" sz="1200" kern="1200" dirty="0" err="1">
                <a:solidFill>
                  <a:schemeClr val="tx1"/>
                </a:solidFill>
                <a:effectLst/>
                <a:latin typeface="+mn-lt"/>
                <a:ea typeface="+mn-ea"/>
                <a:cs typeface="+mn-cs"/>
              </a:rPr>
              <a:t>kannabidioli</a:t>
            </a:r>
            <a:r>
              <a:rPr lang="fi-FI" sz="1200" kern="1200" dirty="0">
                <a:solidFill>
                  <a:schemeClr val="tx1"/>
                </a:solidFill>
                <a:effectLst/>
                <a:latin typeface="+mn-lt"/>
                <a:ea typeface="+mn-ea"/>
                <a:cs typeface="+mn-cs"/>
              </a:rPr>
              <a:t>) ja CBN (</a:t>
            </a:r>
            <a:r>
              <a:rPr lang="fi-FI" sz="1200" kern="1200" dirty="0" err="1">
                <a:solidFill>
                  <a:schemeClr val="tx1"/>
                </a:solidFill>
                <a:effectLst/>
                <a:latin typeface="+mn-lt"/>
                <a:ea typeface="+mn-ea"/>
                <a:cs typeface="+mn-cs"/>
              </a:rPr>
              <a:t>kannabinoli</a:t>
            </a:r>
            <a:r>
              <a:rPr lang="fi-FI" sz="1200" kern="1200" dirty="0">
                <a:solidFill>
                  <a:schemeClr val="tx1"/>
                </a:solidFill>
                <a:effectLst/>
                <a:latin typeface="+mn-lt"/>
                <a:ea typeface="+mn-ea"/>
                <a:cs typeface="+mn-cs"/>
              </a:rPr>
              <a:t>).</a:t>
            </a:r>
          </a:p>
          <a:p>
            <a:endParaRPr lang="fi-FI" dirty="0"/>
          </a:p>
        </p:txBody>
      </p:sp>
      <p:sp>
        <p:nvSpPr>
          <p:cNvPr id="4" name="Dian numeron paikkamerkki 3"/>
          <p:cNvSpPr>
            <a:spLocks noGrp="1"/>
          </p:cNvSpPr>
          <p:nvPr>
            <p:ph type="sldNum" sz="quarter" idx="10"/>
          </p:nvPr>
        </p:nvSpPr>
        <p:spPr/>
        <p:txBody>
          <a:bodyPr/>
          <a:lstStyle/>
          <a:p>
            <a:fld id="{F94DB8BF-823F-4FA4-A828-BA39EBC6CDE9}" type="slidenum">
              <a:rPr lang="fi-FI" smtClean="0"/>
              <a:t>4</a:t>
            </a:fld>
            <a:endParaRPr lang="fi-FI"/>
          </a:p>
        </p:txBody>
      </p:sp>
    </p:spTree>
    <p:extLst>
      <p:ext uri="{BB962C8B-B14F-4D97-AF65-F5344CB8AC3E}">
        <p14:creationId xmlns:p14="http://schemas.microsoft.com/office/powerpoint/2010/main" val="12426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Avaa oppilaille termi</a:t>
            </a:r>
            <a:r>
              <a:rPr lang="fi-FI" baseline="0" dirty="0"/>
              <a:t> inhalointi ja mitä tarkoittaa rasvaliukoisuus. </a:t>
            </a:r>
          </a:p>
          <a:p>
            <a:pPr marL="171450" indent="-171450">
              <a:buFont typeface="Arial" panose="020B0604020202020204" pitchFamily="34" charset="0"/>
              <a:buChar char="•"/>
            </a:pPr>
            <a:endParaRPr lang="fi-FI"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aseline="0" dirty="0"/>
              <a:t>Kerro oppilaille sätkätupakan ja </a:t>
            </a:r>
            <a:r>
              <a:rPr lang="fi-FI" baseline="0" dirty="0" err="1"/>
              <a:t>jointin</a:t>
            </a:r>
            <a:r>
              <a:rPr lang="fi-FI" baseline="0" dirty="0"/>
              <a:t> ero.</a:t>
            </a:r>
          </a:p>
          <a:p>
            <a:pPr marL="171450" indent="-171450">
              <a:buFont typeface="Arial" panose="020B0604020202020204" pitchFamily="34" charset="0"/>
              <a:buChar char="•"/>
            </a:pPr>
            <a:endParaRPr lang="fi-FI" baseline="0" dirty="0"/>
          </a:p>
          <a:p>
            <a:pPr marL="171450" indent="-171450">
              <a:buFont typeface="Arial" panose="020B0604020202020204" pitchFamily="34" charset="0"/>
              <a:buChar char="•"/>
            </a:pPr>
            <a:r>
              <a:rPr lang="fi-FI" baseline="0" dirty="0"/>
              <a:t>Voit kysyä oppilailta ovatko he nähneet em. </a:t>
            </a:r>
            <a:r>
              <a:rPr lang="fi-FI" dirty="0"/>
              <a:t>Tarvikkeita?</a:t>
            </a:r>
            <a:r>
              <a:rPr lang="fi-FI" baseline="0" dirty="0"/>
              <a:t> Voit kysyä tunnistavatko oppilaat tuoksun</a:t>
            </a:r>
            <a:r>
              <a:rPr lang="fi-FI" dirty="0"/>
              <a:t>?</a:t>
            </a:r>
            <a:endParaRPr lang="fi-FI" baseline="0" dirty="0">
              <a:cs typeface="Calibri"/>
            </a:endParaRPr>
          </a:p>
          <a:p>
            <a:pPr marL="0" indent="0">
              <a:buFont typeface="Arial" panose="020B0604020202020204" pitchFamily="34" charset="0"/>
              <a:buNone/>
            </a:pPr>
            <a:endParaRPr lang="fi-FI" baseline="0" dirty="0"/>
          </a:p>
        </p:txBody>
      </p:sp>
      <p:sp>
        <p:nvSpPr>
          <p:cNvPr id="4" name="Dian numeron paikkamerkki 3"/>
          <p:cNvSpPr>
            <a:spLocks noGrp="1"/>
          </p:cNvSpPr>
          <p:nvPr>
            <p:ph type="sldNum" sz="quarter" idx="10"/>
          </p:nvPr>
        </p:nvSpPr>
        <p:spPr/>
        <p:txBody>
          <a:bodyPr/>
          <a:lstStyle/>
          <a:p>
            <a:fld id="{5630E9BA-FF4C-4052-91BF-9AD1EE4EB250}" type="slidenum">
              <a:rPr lang="fi-FI" smtClean="0"/>
              <a:t>5</a:t>
            </a:fld>
            <a:endParaRPr lang="fi-FI"/>
          </a:p>
        </p:txBody>
      </p:sp>
    </p:spTree>
    <p:extLst>
      <p:ext uri="{BB962C8B-B14F-4D97-AF65-F5344CB8AC3E}">
        <p14:creationId xmlns:p14="http://schemas.microsoft.com/office/powerpoint/2010/main" val="189264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630E9BA-FF4C-4052-91BF-9AD1EE4EB250}" type="slidenum">
              <a:rPr lang="fi-FI" smtClean="0"/>
              <a:t>6</a:t>
            </a:fld>
            <a:endParaRPr lang="fi-FI"/>
          </a:p>
        </p:txBody>
      </p:sp>
    </p:spTree>
    <p:extLst>
      <p:ext uri="{BB962C8B-B14F-4D97-AF65-F5344CB8AC3E}">
        <p14:creationId xmlns:p14="http://schemas.microsoft.com/office/powerpoint/2010/main" val="339201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0" dirty="0"/>
          </a:p>
          <a:p>
            <a:pPr marL="171450" indent="-171450">
              <a:buFont typeface="Arial" panose="020B0604020202020204" pitchFamily="34" charset="0"/>
              <a:buChar char="•"/>
            </a:pPr>
            <a:r>
              <a:rPr lang="fi-FI" b="0" dirty="0"/>
              <a:t>Voit</a:t>
            </a:r>
            <a:r>
              <a:rPr lang="fi-FI" b="0" baseline="0" dirty="0"/>
              <a:t> tarvittaessa kertoa tarkemmin MS -taudista</a:t>
            </a:r>
            <a:endParaRPr lang="fi-FI" b="0" dirty="0"/>
          </a:p>
          <a:p>
            <a:endParaRPr lang="fi-FI" b="0" dirty="0"/>
          </a:p>
          <a:p>
            <a:pPr marL="171450" indent="-171450">
              <a:buFont typeface="Arial" panose="020B0604020202020204" pitchFamily="34" charset="0"/>
              <a:buChar char="•"/>
            </a:pPr>
            <a:r>
              <a:rPr lang="fi-FI" b="0" dirty="0"/>
              <a:t>Suomessa kahta lääkekannabista</a:t>
            </a:r>
            <a:r>
              <a:rPr lang="fi-FI" b="0" baseline="0" dirty="0"/>
              <a:t>: </a:t>
            </a:r>
            <a:r>
              <a:rPr lang="fi-FI" b="0" baseline="0" dirty="0" err="1"/>
              <a:t>Sativex</a:t>
            </a:r>
            <a:r>
              <a:rPr lang="fi-FI" b="0" baseline="0" dirty="0"/>
              <a:t>, joka on suusuihkeena, sekä </a:t>
            </a:r>
            <a:r>
              <a:rPr lang="fi-FI" b="0" dirty="0"/>
              <a:t>suositumpi </a:t>
            </a:r>
            <a:r>
              <a:rPr lang="fi-FI" b="0" dirty="0" err="1"/>
              <a:t>Bedrocan</a:t>
            </a:r>
            <a:r>
              <a:rPr lang="fi-FI" b="0" dirty="0"/>
              <a:t>, joka on kannabiksen kukintoa. Sitä tuodaan maahan Hollannista, jossa kasvatus tapahtuu valvotuissa oloissa. </a:t>
            </a:r>
            <a:r>
              <a:rPr lang="fi-FI" b="0" dirty="0" err="1"/>
              <a:t>Bedrocania</a:t>
            </a:r>
            <a:r>
              <a:rPr lang="fi-FI" b="0" dirty="0"/>
              <a:t> saa Suomessa jatkossakin vain erityisluvalla.</a:t>
            </a:r>
          </a:p>
          <a:p>
            <a:endParaRPr lang="fi-FI" b="0" dirty="0"/>
          </a:p>
          <a:p>
            <a:pPr marL="171450" indent="-171450">
              <a:buFont typeface="Arial" panose="020B0604020202020204" pitchFamily="34" charset="0"/>
              <a:buChar char="•"/>
            </a:pPr>
            <a:r>
              <a:rPr lang="fi-FI" b="0" dirty="0"/>
              <a:t>Kela ei tällä hetkellä korvaa lääkekannabista, vaan potilas maksaa kaiken itse – </a:t>
            </a:r>
            <a:r>
              <a:rPr lang="fi-FI" b="0" dirty="0" err="1"/>
              <a:t>Fimean</a:t>
            </a:r>
            <a:r>
              <a:rPr lang="fi-FI" b="0" dirty="0"/>
              <a:t> erityislupaa myöten. Tämä tarkoittaa joillekin potilaille useiden satojen eurojen kuluja kuussa. (v. 2018)</a:t>
            </a:r>
          </a:p>
          <a:p>
            <a:endParaRPr lang="fi-FI" b="0" dirty="0"/>
          </a:p>
          <a:p>
            <a:pPr marL="171450" indent="-171450">
              <a:buFont typeface="Arial" panose="020B0604020202020204" pitchFamily="34" charset="0"/>
              <a:buChar char="•"/>
            </a:pPr>
            <a:r>
              <a:rPr lang="fi-FI" sz="1200" kern="1200" dirty="0" err="1">
                <a:solidFill>
                  <a:schemeClr val="tx1"/>
                </a:solidFill>
                <a:effectLst/>
                <a:latin typeface="+mn-lt"/>
                <a:ea typeface="+mn-ea"/>
                <a:cs typeface="+mn-cs"/>
              </a:rPr>
              <a:t>Sativex</a:t>
            </a:r>
            <a:r>
              <a:rPr lang="fi-FI" sz="1200" kern="1200" dirty="0">
                <a:solidFill>
                  <a:schemeClr val="tx1"/>
                </a:solidFill>
                <a:effectLst/>
                <a:latin typeface="+mn-lt"/>
                <a:ea typeface="+mn-ea"/>
                <a:cs typeface="+mn-cs"/>
              </a:rPr>
              <a:t>-kannabislääkevalmiste sai myyntiluvan Suomessa vuonna 2012. Tämä tarkoittaa ettei </a:t>
            </a:r>
            <a:r>
              <a:rPr lang="fi-FI" sz="1200" kern="1200" dirty="0" err="1">
                <a:solidFill>
                  <a:schemeClr val="tx1"/>
                </a:solidFill>
                <a:effectLst/>
                <a:latin typeface="+mn-lt"/>
                <a:ea typeface="+mn-ea"/>
                <a:cs typeface="+mn-cs"/>
              </a:rPr>
              <a:t>Sativexille</a:t>
            </a:r>
            <a:r>
              <a:rPr lang="fi-FI" sz="1200" kern="1200" dirty="0">
                <a:solidFill>
                  <a:schemeClr val="tx1"/>
                </a:solidFill>
                <a:effectLst/>
                <a:latin typeface="+mn-lt"/>
                <a:ea typeface="+mn-ea"/>
                <a:cs typeface="+mn-cs"/>
              </a:rPr>
              <a:t> tarvita erityislupaa vaan neurologian erikoislääkärin tai neurologian alan sairaalayksikön lääkärin kirjoittama resepti riittää. </a:t>
            </a:r>
          </a:p>
          <a:p>
            <a:pPr marL="171450" indent="-171450">
              <a:buFont typeface="Arial" panose="020B0604020202020204" pitchFamily="34" charset="0"/>
              <a:buChar char="•"/>
            </a:pPr>
            <a:r>
              <a:rPr lang="fi-FI" sz="1200" kern="1200" dirty="0">
                <a:solidFill>
                  <a:schemeClr val="tx1"/>
                </a:solidFill>
                <a:effectLst/>
                <a:latin typeface="+mn-lt"/>
                <a:ea typeface="+mn-ea"/>
                <a:cs typeface="+mn-cs"/>
              </a:rPr>
              <a:t>Lääkealan turvallisuus- ja kehittämiskeskus </a:t>
            </a:r>
            <a:r>
              <a:rPr lang="fi-FI" sz="1200" kern="1200" dirty="0" err="1">
                <a:solidFill>
                  <a:schemeClr val="tx1"/>
                </a:solidFill>
                <a:effectLst/>
                <a:latin typeface="+mn-lt"/>
                <a:ea typeface="+mn-ea"/>
                <a:cs typeface="+mn-cs"/>
              </a:rPr>
              <a:t>Fimean</a:t>
            </a:r>
            <a:r>
              <a:rPr lang="fi-FI" sz="1200" kern="1200" dirty="0">
                <a:solidFill>
                  <a:schemeClr val="tx1"/>
                </a:solidFill>
                <a:effectLst/>
                <a:latin typeface="+mn-lt"/>
                <a:ea typeface="+mn-ea"/>
                <a:cs typeface="+mn-cs"/>
              </a:rPr>
              <a:t> erityisluvalla voi saada valmisteita, jotka sisältävät kuivattua kannabiskasvin kukintoa. </a:t>
            </a:r>
          </a:p>
          <a:p>
            <a:pPr marL="171450" indent="-171450">
              <a:buFont typeface="Arial" panose="020B0604020202020204" pitchFamily="34" charset="0"/>
              <a:buChar char="•"/>
            </a:pPr>
            <a:r>
              <a:rPr lang="fi-FI" sz="1200" kern="1200" dirty="0">
                <a:solidFill>
                  <a:schemeClr val="tx1"/>
                </a:solidFill>
                <a:effectLst/>
                <a:latin typeface="+mn-lt"/>
                <a:ea typeface="+mn-ea"/>
                <a:cs typeface="+mn-cs"/>
              </a:rPr>
              <a:t>Lupa myönnetään vuodeksi kerrallaan. </a:t>
            </a:r>
          </a:p>
          <a:p>
            <a:pPr marL="171450" indent="-171450">
              <a:buFont typeface="Arial" panose="020B0604020202020204" pitchFamily="34" charset="0"/>
              <a:buChar char="•"/>
            </a:pPr>
            <a:r>
              <a:rPr lang="fi-FI" sz="1200" kern="1200" dirty="0" err="1">
                <a:solidFill>
                  <a:schemeClr val="tx1"/>
                </a:solidFill>
                <a:effectLst/>
                <a:latin typeface="+mn-lt"/>
                <a:ea typeface="+mn-ea"/>
                <a:cs typeface="+mn-cs"/>
              </a:rPr>
              <a:t>Sativex</a:t>
            </a:r>
            <a:r>
              <a:rPr lang="fi-FI" sz="1200" kern="1200" dirty="0">
                <a:solidFill>
                  <a:schemeClr val="tx1"/>
                </a:solidFill>
                <a:effectLst/>
                <a:latin typeface="+mn-lt"/>
                <a:ea typeface="+mn-ea"/>
                <a:cs typeface="+mn-cs"/>
              </a:rPr>
              <a:t>-lääkevalmisteeseen oli ennen myyntiluvan myöntämistä myönnetty 25 erityislupaa ja lääkekannabiskukkavalmisteisiin noin 80 lupaa. Vuonna 2014 erityislupia myönnettiin 223 kappaletta. </a:t>
            </a:r>
          </a:p>
          <a:p>
            <a:pPr marL="171450" indent="-171450">
              <a:buFont typeface="Arial" panose="020B0604020202020204" pitchFamily="34" charset="0"/>
              <a:buChar char="•"/>
            </a:pPr>
            <a:r>
              <a:rPr lang="fi-FI" sz="1200" kern="1200" dirty="0">
                <a:solidFill>
                  <a:schemeClr val="tx1"/>
                </a:solidFill>
                <a:effectLst/>
                <a:latin typeface="+mn-lt"/>
                <a:ea typeface="+mn-ea"/>
                <a:cs typeface="+mn-cs"/>
              </a:rPr>
              <a:t>Suomessa lääkekannabisreseptejä on kirjoitettu muun muassa henkilöille, jotka sairastavat </a:t>
            </a:r>
            <a:r>
              <a:rPr lang="fi-FI" sz="1200" kern="1200" dirty="0" err="1">
                <a:solidFill>
                  <a:schemeClr val="tx1"/>
                </a:solidFill>
                <a:effectLst/>
                <a:latin typeface="+mn-lt"/>
                <a:ea typeface="+mn-ea"/>
                <a:cs typeface="+mn-cs"/>
              </a:rPr>
              <a:t>MS-tautia</a:t>
            </a:r>
            <a:r>
              <a:rPr lang="fi-FI" sz="1200" kern="1200" dirty="0">
                <a:solidFill>
                  <a:schemeClr val="tx1"/>
                </a:solidFill>
                <a:effectLst/>
                <a:latin typeface="+mn-lt"/>
                <a:ea typeface="+mn-ea"/>
                <a:cs typeface="+mn-cs"/>
              </a:rPr>
              <a:t>, Parkinsonin tautia, vaikeaa reumaa, aidsia, syöpää tai kroonistunutta migreeniä. </a:t>
            </a:r>
          </a:p>
          <a:p>
            <a:pPr marL="171450" indent="-171450">
              <a:buFont typeface="Arial" panose="020B0604020202020204" pitchFamily="34" charset="0"/>
              <a:buChar char="•"/>
            </a:pPr>
            <a:r>
              <a:rPr lang="fi-FI" sz="1200" kern="1200" dirty="0">
                <a:solidFill>
                  <a:schemeClr val="tx1"/>
                </a:solidFill>
                <a:effectLst/>
                <a:latin typeface="+mn-lt"/>
                <a:ea typeface="+mn-ea"/>
                <a:cs typeface="+mn-cs"/>
              </a:rPr>
              <a:t>Lääkekannabiksen vasta-aiheita ovat psykoottiset sairaudet, merkittävät psyykkiset häiriöt lukuun ottamatta perussairauteen liittyvää masennusta, yliherkkyys </a:t>
            </a:r>
            <a:r>
              <a:rPr lang="fi-FI" sz="1200" kern="1200" dirty="0" err="1">
                <a:solidFill>
                  <a:schemeClr val="tx1"/>
                </a:solidFill>
                <a:effectLst/>
                <a:latin typeface="+mn-lt"/>
                <a:ea typeface="+mn-ea"/>
                <a:cs typeface="+mn-cs"/>
              </a:rPr>
              <a:t>kannabinoideille</a:t>
            </a:r>
            <a:r>
              <a:rPr lang="fi-FI" sz="1200" kern="1200" dirty="0">
                <a:solidFill>
                  <a:schemeClr val="tx1"/>
                </a:solidFill>
                <a:effectLst/>
                <a:latin typeface="+mn-lt"/>
                <a:ea typeface="+mn-ea"/>
                <a:cs typeface="+mn-cs"/>
              </a:rPr>
              <a:t>, raskaus (ellei sikiöön mahdollisesti kohdistuvien riskien katsota olevan pienempiä kuin hoidosta saatava hyöty) ja imetys (ottaen huomioon merkittävän </a:t>
            </a:r>
            <a:r>
              <a:rPr lang="fi-FI" sz="1200" kern="1200" dirty="0" err="1">
                <a:solidFill>
                  <a:schemeClr val="tx1"/>
                </a:solidFill>
                <a:effectLst/>
                <a:latin typeface="+mn-lt"/>
                <a:ea typeface="+mn-ea"/>
                <a:cs typeface="+mn-cs"/>
              </a:rPr>
              <a:t>kannabinoidipitoisuuden</a:t>
            </a:r>
            <a:r>
              <a:rPr lang="fi-FI" sz="1200" kern="1200" dirty="0">
                <a:solidFill>
                  <a:schemeClr val="tx1"/>
                </a:solidFill>
                <a:effectLst/>
                <a:latin typeface="+mn-lt"/>
                <a:ea typeface="+mn-ea"/>
                <a:cs typeface="+mn-cs"/>
              </a:rPr>
              <a:t> erittyminen rintamaitoon ja tästä johtuvat mahdolliset haitalliset vaikutukset lapsen kehitykseen).</a:t>
            </a:r>
          </a:p>
          <a:p>
            <a:pPr marL="0" indent="0">
              <a:buFont typeface="Arial" panose="020B0604020202020204" pitchFamily="34" charset="0"/>
              <a:buNone/>
            </a:pPr>
            <a:r>
              <a:rPr lang="fi-FI"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fi-FI" sz="1200" kern="1200" dirty="0" err="1">
                <a:solidFill>
                  <a:schemeClr val="tx1"/>
                </a:solidFill>
                <a:effectLst/>
                <a:latin typeface="+mn-lt"/>
                <a:ea typeface="+mn-ea"/>
                <a:cs typeface="+mn-cs"/>
              </a:rPr>
              <a:t>Sativex</a:t>
            </a:r>
            <a:r>
              <a:rPr lang="fi-FI" sz="1200" kern="1200" dirty="0">
                <a:solidFill>
                  <a:schemeClr val="tx1"/>
                </a:solidFill>
                <a:effectLst/>
                <a:latin typeface="+mn-lt"/>
                <a:ea typeface="+mn-ea"/>
                <a:cs typeface="+mn-cs"/>
              </a:rPr>
              <a:t> sisältää kahta kasviperäisiä </a:t>
            </a:r>
            <a:r>
              <a:rPr lang="fi-FI" sz="1200" kern="1200" dirty="0" err="1">
                <a:solidFill>
                  <a:schemeClr val="tx1"/>
                </a:solidFill>
                <a:effectLst/>
                <a:latin typeface="+mn-lt"/>
                <a:ea typeface="+mn-ea"/>
                <a:cs typeface="+mn-cs"/>
              </a:rPr>
              <a:t>kannabinoidia</a:t>
            </a:r>
            <a:r>
              <a:rPr lang="fi-FI" sz="1200" kern="1200" dirty="0">
                <a:solidFill>
                  <a:schemeClr val="tx1"/>
                </a:solidFill>
                <a:effectLst/>
                <a:latin typeface="+mn-lt"/>
                <a:ea typeface="+mn-ea"/>
                <a:cs typeface="+mn-cs"/>
              </a:rPr>
              <a:t>, </a:t>
            </a:r>
            <a:r>
              <a:rPr lang="fi-FI" sz="1200" kern="1200" dirty="0" err="1">
                <a:solidFill>
                  <a:schemeClr val="tx1"/>
                </a:solidFill>
                <a:effectLst/>
                <a:latin typeface="+mn-lt"/>
                <a:ea typeface="+mn-ea"/>
                <a:cs typeface="+mn-cs"/>
              </a:rPr>
              <a:t>tetrahydrokannabinolia</a:t>
            </a:r>
            <a:r>
              <a:rPr lang="fi-FI" sz="1200" kern="1200" dirty="0">
                <a:solidFill>
                  <a:schemeClr val="tx1"/>
                </a:solidFill>
                <a:effectLst/>
                <a:latin typeface="+mn-lt"/>
                <a:ea typeface="+mn-ea"/>
                <a:cs typeface="+mn-cs"/>
              </a:rPr>
              <a:t> (THC) ja </a:t>
            </a:r>
            <a:r>
              <a:rPr lang="fi-FI" sz="1200" kern="1200" dirty="0" err="1">
                <a:solidFill>
                  <a:schemeClr val="tx1"/>
                </a:solidFill>
                <a:effectLst/>
                <a:latin typeface="+mn-lt"/>
                <a:ea typeface="+mn-ea"/>
                <a:cs typeface="+mn-cs"/>
              </a:rPr>
              <a:t>CBD:ia</a:t>
            </a:r>
            <a:r>
              <a:rPr lang="fi-FI" sz="1200" kern="1200" dirty="0">
                <a:solidFill>
                  <a:schemeClr val="tx1"/>
                </a:solidFill>
                <a:effectLst/>
                <a:latin typeface="+mn-lt"/>
                <a:ea typeface="+mn-ea"/>
                <a:cs typeface="+mn-cs"/>
              </a:rPr>
              <a:t>. Yhdessä suihkauksessa </a:t>
            </a:r>
            <a:r>
              <a:rPr lang="fi-FI" sz="1200" kern="1200" dirty="0" err="1">
                <a:solidFill>
                  <a:schemeClr val="tx1"/>
                </a:solidFill>
                <a:effectLst/>
                <a:latin typeface="+mn-lt"/>
                <a:ea typeface="+mn-ea"/>
                <a:cs typeface="+mn-cs"/>
              </a:rPr>
              <a:t>Sativexia</a:t>
            </a:r>
            <a:r>
              <a:rPr lang="fi-FI" sz="1200" kern="1200" dirty="0">
                <a:solidFill>
                  <a:schemeClr val="tx1"/>
                </a:solidFill>
                <a:effectLst/>
                <a:latin typeface="+mn-lt"/>
                <a:ea typeface="+mn-ea"/>
                <a:cs typeface="+mn-cs"/>
              </a:rPr>
              <a:t> on 2,7mg </a:t>
            </a:r>
            <a:r>
              <a:rPr lang="fi-FI" sz="1200" kern="1200" dirty="0" err="1">
                <a:solidFill>
                  <a:schemeClr val="tx1"/>
                </a:solidFill>
                <a:effectLst/>
                <a:latin typeface="+mn-lt"/>
                <a:ea typeface="+mn-ea"/>
                <a:cs typeface="+mn-cs"/>
              </a:rPr>
              <a:t>THC:ia</a:t>
            </a:r>
            <a:r>
              <a:rPr lang="fi-FI" sz="1200" kern="1200" dirty="0">
                <a:solidFill>
                  <a:schemeClr val="tx1"/>
                </a:solidFill>
                <a:effectLst/>
                <a:latin typeface="+mn-lt"/>
                <a:ea typeface="+mn-ea"/>
                <a:cs typeface="+mn-cs"/>
              </a:rPr>
              <a:t> ja 2,5 mg </a:t>
            </a:r>
            <a:r>
              <a:rPr lang="fi-FI" sz="1200" kern="1200" dirty="0" err="1">
                <a:solidFill>
                  <a:schemeClr val="tx1"/>
                </a:solidFill>
                <a:effectLst/>
                <a:latin typeface="+mn-lt"/>
                <a:ea typeface="+mn-ea"/>
                <a:cs typeface="+mn-cs"/>
              </a:rPr>
              <a:t>CBD:ia</a:t>
            </a:r>
            <a:r>
              <a:rPr lang="fi-FI" sz="1200" kern="1200" dirty="0">
                <a:solidFill>
                  <a:schemeClr val="tx1"/>
                </a:solidFill>
                <a:effectLst/>
                <a:latin typeface="+mn-lt"/>
                <a:ea typeface="+mn-ea"/>
                <a:cs typeface="+mn-cs"/>
              </a:rPr>
              <a:t> eli suhde on lähes 1:1. </a:t>
            </a:r>
          </a:p>
          <a:p>
            <a:pPr marL="171450" indent="-171450">
              <a:buFont typeface="Arial" panose="020B0604020202020204" pitchFamily="34" charset="0"/>
              <a:buChar char="•"/>
            </a:pPr>
            <a:r>
              <a:rPr lang="fi-FI" sz="1200" kern="1200" dirty="0">
                <a:solidFill>
                  <a:schemeClr val="tx1"/>
                </a:solidFill>
                <a:effectLst/>
                <a:latin typeface="+mn-lt"/>
                <a:ea typeface="+mn-ea"/>
                <a:cs typeface="+mn-cs"/>
              </a:rPr>
              <a:t>Kasvimateriaalivalmisteista </a:t>
            </a:r>
            <a:r>
              <a:rPr lang="fi-FI" sz="1200" kern="1200" dirty="0" err="1">
                <a:solidFill>
                  <a:schemeClr val="tx1"/>
                </a:solidFill>
                <a:effectLst/>
                <a:latin typeface="+mn-lt"/>
                <a:ea typeface="+mn-ea"/>
                <a:cs typeface="+mn-cs"/>
              </a:rPr>
              <a:t>Bedrocan</a:t>
            </a:r>
            <a:r>
              <a:rPr lang="fi-FI" sz="1200" kern="1200" dirty="0">
                <a:solidFill>
                  <a:schemeClr val="tx1"/>
                </a:solidFill>
                <a:effectLst/>
                <a:latin typeface="+mn-lt"/>
                <a:ea typeface="+mn-ea"/>
                <a:cs typeface="+mn-cs"/>
              </a:rPr>
              <a:t> sisältää 22 % </a:t>
            </a:r>
            <a:r>
              <a:rPr lang="fi-FI" sz="1200" kern="1200" dirty="0" err="1">
                <a:solidFill>
                  <a:schemeClr val="tx1"/>
                </a:solidFill>
                <a:effectLst/>
                <a:latin typeface="+mn-lt"/>
                <a:ea typeface="+mn-ea"/>
                <a:cs typeface="+mn-cs"/>
              </a:rPr>
              <a:t>THC:ia</a:t>
            </a:r>
            <a:r>
              <a:rPr lang="fi-FI" sz="1200" kern="1200" dirty="0">
                <a:solidFill>
                  <a:schemeClr val="tx1"/>
                </a:solidFill>
                <a:effectLst/>
                <a:latin typeface="+mn-lt"/>
                <a:ea typeface="+mn-ea"/>
                <a:cs typeface="+mn-cs"/>
              </a:rPr>
              <a:t> ja alle 1 % </a:t>
            </a:r>
            <a:r>
              <a:rPr lang="fi-FI" sz="1200" kern="1200" dirty="0" err="1">
                <a:solidFill>
                  <a:schemeClr val="tx1"/>
                </a:solidFill>
                <a:effectLst/>
                <a:latin typeface="+mn-lt"/>
                <a:ea typeface="+mn-ea"/>
                <a:cs typeface="+mn-cs"/>
              </a:rPr>
              <a:t>CBD:ia</a:t>
            </a:r>
            <a:r>
              <a:rPr lang="fi-FI" sz="1200" kern="1200" dirty="0">
                <a:solidFill>
                  <a:schemeClr val="tx1"/>
                </a:solidFill>
                <a:effectLst/>
                <a:latin typeface="+mn-lt"/>
                <a:ea typeface="+mn-ea"/>
                <a:cs typeface="+mn-cs"/>
              </a:rPr>
              <a:t> ja </a:t>
            </a:r>
            <a:r>
              <a:rPr lang="fi-FI" sz="1200" kern="1200" dirty="0" err="1">
                <a:solidFill>
                  <a:schemeClr val="tx1"/>
                </a:solidFill>
                <a:effectLst/>
                <a:latin typeface="+mn-lt"/>
                <a:ea typeface="+mn-ea"/>
                <a:cs typeface="+mn-cs"/>
              </a:rPr>
              <a:t>Bediol</a:t>
            </a:r>
            <a:r>
              <a:rPr lang="fi-FI" sz="1200" kern="1200" dirty="0">
                <a:solidFill>
                  <a:schemeClr val="tx1"/>
                </a:solidFill>
                <a:effectLst/>
                <a:latin typeface="+mn-lt"/>
                <a:ea typeface="+mn-ea"/>
                <a:cs typeface="+mn-cs"/>
              </a:rPr>
              <a:t> noin 6,3 % </a:t>
            </a:r>
            <a:r>
              <a:rPr lang="fi-FI" sz="1200" kern="1200" dirty="0" err="1">
                <a:solidFill>
                  <a:schemeClr val="tx1"/>
                </a:solidFill>
                <a:effectLst/>
                <a:latin typeface="+mn-lt"/>
                <a:ea typeface="+mn-ea"/>
                <a:cs typeface="+mn-cs"/>
              </a:rPr>
              <a:t>THC:ia</a:t>
            </a:r>
            <a:r>
              <a:rPr lang="fi-FI" sz="1200" kern="1200" dirty="0">
                <a:solidFill>
                  <a:schemeClr val="tx1"/>
                </a:solidFill>
                <a:effectLst/>
                <a:latin typeface="+mn-lt"/>
                <a:ea typeface="+mn-ea"/>
                <a:cs typeface="+mn-cs"/>
              </a:rPr>
              <a:t> ja noin 8 % </a:t>
            </a:r>
            <a:r>
              <a:rPr lang="fi-FI" sz="1200" kern="1200" dirty="0" err="1">
                <a:solidFill>
                  <a:schemeClr val="tx1"/>
                </a:solidFill>
                <a:effectLst/>
                <a:latin typeface="+mn-lt"/>
                <a:ea typeface="+mn-ea"/>
                <a:cs typeface="+mn-cs"/>
              </a:rPr>
              <a:t>CBD:ia</a:t>
            </a:r>
            <a:r>
              <a:rPr lang="fi-FI" sz="1200" kern="1200" dirty="0">
                <a:solidFill>
                  <a:schemeClr val="tx1"/>
                </a:solidFill>
                <a:effectLst/>
                <a:latin typeface="+mn-lt"/>
                <a:ea typeface="+mn-ea"/>
                <a:cs typeface="+mn-cs"/>
              </a:rPr>
              <a:t>. Näitä käytetään höyrystimellä hengittämällä tai kuumavesiuutteena.</a:t>
            </a:r>
          </a:p>
          <a:p>
            <a:pPr marL="171450" indent="-171450">
              <a:buFont typeface="Arial" panose="020B0604020202020204" pitchFamily="34" charset="0"/>
              <a:buChar char="•"/>
            </a:pPr>
            <a:r>
              <a:rPr lang="fi-FI" sz="1200" kern="1200" dirty="0">
                <a:solidFill>
                  <a:schemeClr val="tx1"/>
                </a:solidFill>
                <a:effectLst/>
                <a:latin typeface="+mn-lt"/>
                <a:ea typeface="+mn-ea"/>
                <a:cs typeface="+mn-cs"/>
              </a:rPr>
              <a:t> Lisäksi on olemassa suun kautta otettavia kapseleita, jotka eivät ole kasviperäisiä, vaan sisältävät jotain yksittäistä synteettistä </a:t>
            </a:r>
            <a:r>
              <a:rPr lang="fi-FI" sz="1200" kern="1200" dirty="0" err="1">
                <a:solidFill>
                  <a:schemeClr val="tx1"/>
                </a:solidFill>
                <a:effectLst/>
                <a:latin typeface="+mn-lt"/>
                <a:ea typeface="+mn-ea"/>
                <a:cs typeface="+mn-cs"/>
              </a:rPr>
              <a:t>kannabinoidia</a:t>
            </a:r>
            <a:endParaRPr lang="fi-FI" sz="1200" kern="1200" dirty="0">
              <a:solidFill>
                <a:schemeClr val="tx1"/>
              </a:solidFill>
              <a:effectLst/>
              <a:latin typeface="+mn-lt"/>
              <a:ea typeface="+mn-ea"/>
              <a:cs typeface="+mn-cs"/>
            </a:endParaRPr>
          </a:p>
          <a:p>
            <a:endParaRPr lang="fi-FI" b="0" dirty="0"/>
          </a:p>
          <a:p>
            <a:endParaRPr lang="fi-FI" dirty="0"/>
          </a:p>
        </p:txBody>
      </p:sp>
      <p:sp>
        <p:nvSpPr>
          <p:cNvPr id="4" name="Dian numeron paikkamerkki 3"/>
          <p:cNvSpPr>
            <a:spLocks noGrp="1"/>
          </p:cNvSpPr>
          <p:nvPr>
            <p:ph type="sldNum" sz="quarter" idx="10"/>
          </p:nvPr>
        </p:nvSpPr>
        <p:spPr/>
        <p:txBody>
          <a:bodyPr/>
          <a:lstStyle/>
          <a:p>
            <a:fld id="{F94DB8BF-823F-4FA4-A828-BA39EBC6CDE9}" type="slidenum">
              <a:rPr lang="fi-FI" smtClean="0"/>
              <a:t>7</a:t>
            </a:fld>
            <a:endParaRPr lang="fi-FI"/>
          </a:p>
        </p:txBody>
      </p:sp>
    </p:spTree>
    <p:extLst>
      <p:ext uri="{BB962C8B-B14F-4D97-AF65-F5344CB8AC3E}">
        <p14:creationId xmlns:p14="http://schemas.microsoft.com/office/powerpoint/2010/main" val="369319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Kertaa</a:t>
            </a:r>
            <a:r>
              <a:rPr lang="fi-FI" baseline="0" dirty="0"/>
              <a:t> rasvaliukoisuus. </a:t>
            </a:r>
          </a:p>
          <a:p>
            <a:pPr marL="171450" indent="-171450">
              <a:buFont typeface="Arial" panose="020B0604020202020204" pitchFamily="34" charset="0"/>
              <a:buChar char="•"/>
            </a:pPr>
            <a:endParaRPr lang="fi-FI" baseline="0" dirty="0"/>
          </a:p>
          <a:p>
            <a:pPr marL="171450" indent="-171450">
              <a:buFont typeface="Arial" panose="020B0604020202020204" pitchFamily="34" charset="0"/>
              <a:buChar char="•"/>
            </a:pPr>
            <a:r>
              <a:rPr lang="fi-FI" baseline="0" dirty="0"/>
              <a:t>Mitä haittoja verenpaineen kohoamisesta seuraa? Aivoinfarkti yms.</a:t>
            </a:r>
          </a:p>
          <a:p>
            <a:endParaRPr lang="fi-FI" baseline="0" dirty="0"/>
          </a:p>
          <a:p>
            <a:r>
              <a:rPr lang="fi-FI" b="0" i="0" dirty="0" err="1">
                <a:solidFill>
                  <a:srgbClr val="333333"/>
                </a:solidFill>
                <a:effectLst/>
                <a:latin typeface="sofia-pro"/>
              </a:rPr>
              <a:t>Huom</a:t>
            </a:r>
            <a:r>
              <a:rPr lang="fi-FI" b="0" i="0" dirty="0">
                <a:solidFill>
                  <a:srgbClr val="333333"/>
                </a:solidFill>
                <a:effectLst/>
                <a:latin typeface="sofia-pro"/>
              </a:rPr>
              <a:t>! Kannabiksen päihdevaikutukset vaihtelevat aineen voimakkuuden, lajikkeen, ainemäärän, käyttötavan, käyttöympäristön ja käyttäjän ominaisuuksien mukaan. (Päihdelinkki)</a:t>
            </a:r>
            <a:endParaRPr lang="fi-FI" dirty="0"/>
          </a:p>
        </p:txBody>
      </p:sp>
      <p:sp>
        <p:nvSpPr>
          <p:cNvPr id="4" name="Dian numeron paikkamerkki 3"/>
          <p:cNvSpPr>
            <a:spLocks noGrp="1"/>
          </p:cNvSpPr>
          <p:nvPr>
            <p:ph type="sldNum" sz="quarter" idx="10"/>
          </p:nvPr>
        </p:nvSpPr>
        <p:spPr/>
        <p:txBody>
          <a:bodyPr/>
          <a:lstStyle/>
          <a:p>
            <a:fld id="{5630E9BA-FF4C-4052-91BF-9AD1EE4EB250}" type="slidenum">
              <a:rPr lang="fi-FI" smtClean="0"/>
              <a:t>8</a:t>
            </a:fld>
            <a:endParaRPr lang="fi-FI"/>
          </a:p>
        </p:txBody>
      </p:sp>
    </p:spTree>
    <p:extLst>
      <p:ext uri="{BB962C8B-B14F-4D97-AF65-F5344CB8AC3E}">
        <p14:creationId xmlns:p14="http://schemas.microsoft.com/office/powerpoint/2010/main" val="123901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Ennen dian avaamista</a:t>
            </a:r>
            <a:r>
              <a:rPr lang="fi-FI" baseline="0" dirty="0"/>
              <a:t> kysy oppilailta mitä he ajattelevat asiasta; </a:t>
            </a:r>
            <a:r>
              <a:rPr lang="fi-FI" i="1" baseline="0" dirty="0"/>
              <a:t>Mitä kannabikset käyttäjät toivovat saavansa aineesta? </a:t>
            </a:r>
          </a:p>
          <a:p>
            <a:pPr marL="171450" indent="-171450">
              <a:buFont typeface="Arial" panose="020B0604020202020204" pitchFamily="34" charset="0"/>
              <a:buChar char="•"/>
            </a:pPr>
            <a:endParaRPr lang="fi-FI" baseline="0" dirty="0"/>
          </a:p>
          <a:p>
            <a:pPr marL="171450" indent="-171450">
              <a:buFont typeface="Arial" panose="020B0604020202020204" pitchFamily="34" charset="0"/>
              <a:buChar char="•"/>
            </a:pPr>
            <a:r>
              <a:rPr lang="fi-FI" baseline="0" dirty="0"/>
              <a:t>Selvitä termi estot. </a:t>
            </a:r>
          </a:p>
          <a:p>
            <a:pPr marL="171450" indent="-171450">
              <a:buFont typeface="Arial" panose="020B0604020202020204" pitchFamily="34" charset="0"/>
              <a:buChar char="•"/>
            </a:pPr>
            <a:endParaRPr lang="fi-FI" baseline="0" dirty="0"/>
          </a:p>
          <a:p>
            <a:pPr marL="171450" indent="-171450">
              <a:buFont typeface="Arial" panose="020B0604020202020204" pitchFamily="34" charset="0"/>
              <a:buChar char="•"/>
            </a:pPr>
            <a:r>
              <a:rPr lang="fi-FI" baseline="0" dirty="0"/>
              <a:t>Mikä on aistiharha? </a:t>
            </a:r>
          </a:p>
          <a:p>
            <a:pPr marL="171450" indent="-171450">
              <a:buFont typeface="Arial" panose="020B0604020202020204" pitchFamily="34" charset="0"/>
              <a:buChar char="•"/>
            </a:pPr>
            <a:endParaRPr lang="fi-FI" baseline="0" dirty="0"/>
          </a:p>
        </p:txBody>
      </p:sp>
      <p:sp>
        <p:nvSpPr>
          <p:cNvPr id="4" name="Dian numeron paikkamerkki 3"/>
          <p:cNvSpPr>
            <a:spLocks noGrp="1"/>
          </p:cNvSpPr>
          <p:nvPr>
            <p:ph type="sldNum" sz="quarter" idx="10"/>
          </p:nvPr>
        </p:nvSpPr>
        <p:spPr/>
        <p:txBody>
          <a:bodyPr/>
          <a:lstStyle/>
          <a:p>
            <a:fld id="{5630E9BA-FF4C-4052-91BF-9AD1EE4EB250}" type="slidenum">
              <a:rPr lang="fi-FI" smtClean="0"/>
              <a:t>9</a:t>
            </a:fld>
            <a:endParaRPr lang="fi-FI"/>
          </a:p>
        </p:txBody>
      </p:sp>
    </p:spTree>
    <p:extLst>
      <p:ext uri="{BB962C8B-B14F-4D97-AF65-F5344CB8AC3E}">
        <p14:creationId xmlns:p14="http://schemas.microsoft.com/office/powerpoint/2010/main" val="221248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F3AE8BA0-3A71-4074-A78C-B0114C0DDA05}" type="datetimeFigureOut">
              <a:rPr lang="fi-FI" smtClean="0"/>
              <a:t>26.11.2020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161461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3AE8BA0-3A71-4074-A78C-B0114C0DDA05}" type="datetimeFigureOut">
              <a:rPr lang="fi-FI" smtClean="0"/>
              <a:t>26.11.2020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210159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3AE8BA0-3A71-4074-A78C-B0114C0DDA05}" type="datetimeFigureOut">
              <a:rPr lang="fi-FI" smtClean="0"/>
              <a:t>26.11.2020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56545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F3AE8BA0-3A71-4074-A78C-B0114C0DDA05}" type="datetimeFigureOut">
              <a:rPr lang="fi-FI" smtClean="0"/>
              <a:t>26.11.2020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131414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F3AE8BA0-3A71-4074-A78C-B0114C0DDA05}" type="datetimeFigureOut">
              <a:rPr lang="fi-FI" smtClean="0"/>
              <a:t>26.11.2020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264737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F3AE8BA0-3A71-4074-A78C-B0114C0DDA05}" type="datetimeFigureOut">
              <a:rPr lang="fi-FI" smtClean="0"/>
              <a:t>26.11.2020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344307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F3AE8BA0-3A71-4074-A78C-B0114C0DDA05}" type="datetimeFigureOut">
              <a:rPr lang="fi-FI" smtClean="0"/>
              <a:t>26.11.2020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423088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F3AE8BA0-3A71-4074-A78C-B0114C0DDA05}" type="datetimeFigureOut">
              <a:rPr lang="fi-FI" smtClean="0"/>
              <a:t>26.11.2020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21242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3AE8BA0-3A71-4074-A78C-B0114C0DDA05}" type="datetimeFigureOut">
              <a:rPr lang="fi-FI" smtClean="0"/>
              <a:t>26.11.2020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84114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3AE8BA0-3A71-4074-A78C-B0114C0DDA05}" type="datetimeFigureOut">
              <a:rPr lang="fi-FI" smtClean="0"/>
              <a:t>26.11.2020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390325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F3AE8BA0-3A71-4074-A78C-B0114C0DDA05}" type="datetimeFigureOut">
              <a:rPr lang="fi-FI" smtClean="0"/>
              <a:t>26.11.2020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733A3EF-BB13-490F-9365-498212FB5848}" type="slidenum">
              <a:rPr lang="fi-FI" smtClean="0"/>
              <a:t>‹#›</a:t>
            </a:fld>
            <a:endParaRPr lang="fi-FI"/>
          </a:p>
        </p:txBody>
      </p:sp>
    </p:spTree>
    <p:extLst>
      <p:ext uri="{BB962C8B-B14F-4D97-AF65-F5344CB8AC3E}">
        <p14:creationId xmlns:p14="http://schemas.microsoft.com/office/powerpoint/2010/main" val="214969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45000"/>
                <a:lumOff val="55000"/>
              </a:schemeClr>
            </a:gs>
            <a:gs pos="0">
              <a:srgbClr val="92D05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E8BA0-3A71-4074-A78C-B0114C0DDA05}" type="datetimeFigureOut">
              <a:rPr lang="fi-FI" smtClean="0"/>
              <a:t>26.11.2020</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3A3EF-BB13-490F-9365-498212FB5848}" type="slidenum">
              <a:rPr lang="fi-FI" smtClean="0"/>
              <a:t>‹#›</a:t>
            </a:fld>
            <a:endParaRPr lang="fi-FI"/>
          </a:p>
        </p:txBody>
      </p:sp>
    </p:spTree>
    <p:extLst>
      <p:ext uri="{BB962C8B-B14F-4D97-AF65-F5344CB8AC3E}">
        <p14:creationId xmlns:p14="http://schemas.microsoft.com/office/powerpoint/2010/main" val="2974143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thl.fi/fi/web/mielenterveys/mielenterveyshairiot/paihderiippuvuus" TargetMode="External"/><Relationship Id="rId3" Type="http://schemas.openxmlformats.org/officeDocument/2006/relationships/hyperlink" Target="http://www.ehyt.fi/kannabishnke" TargetMode="External"/><Relationship Id="rId7" Type="http://schemas.openxmlformats.org/officeDocument/2006/relationships/hyperlink" Target="https://www.finlex.fi/f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oph.fi/download/170668_koulutuksen_jarjestajille_keinoja_puuttua_opiskeluun_soveltumattomuuteen.pdf" TargetMode="External"/><Relationship Id="rId5" Type="http://schemas.openxmlformats.org/officeDocument/2006/relationships/hyperlink" Target="https://nuortenlinkki.fi/peli" TargetMode="External"/><Relationship Id="rId4" Type="http://schemas.openxmlformats.org/officeDocument/2006/relationships/hyperlink" Target="https://www.paihdelinkki.fi/" TargetMode="External"/><Relationship Id="rId9" Type="http://schemas.openxmlformats.org/officeDocument/2006/relationships/hyperlink" Target="https://ehyt.fi/wp-content/uploads/2020/05/Keskustelua-kannabiksesta-1-Opettajan-Opas_s.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o8Scxp65M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results?search_query=p%C3%A4ihdeilmi%C3%B6"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a:t>KARTALLA KANNABIKSESTA</a:t>
            </a:r>
          </a:p>
        </p:txBody>
      </p:sp>
      <p:sp>
        <p:nvSpPr>
          <p:cNvPr id="3" name="Alaotsikko 2"/>
          <p:cNvSpPr>
            <a:spLocks noGrp="1"/>
          </p:cNvSpPr>
          <p:nvPr>
            <p:ph type="subTitle" idx="1"/>
          </p:nvPr>
        </p:nvSpPr>
        <p:spPr>
          <a:xfrm>
            <a:off x="1524000" y="3602037"/>
            <a:ext cx="9144000" cy="854349"/>
          </a:xfrm>
          <a:gradFill>
            <a:gsLst>
              <a:gs pos="0">
                <a:srgbClr val="92D050">
                  <a:lumMod val="92000"/>
                  <a:alpha val="0"/>
                </a:srgb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t">
            <a:normAutofit/>
          </a:bodyPr>
          <a:lstStyle/>
          <a:p>
            <a:r>
              <a:rPr lang="fi-FI" dirty="0"/>
              <a:t>Tietoa kannabiksesta 7.- luokkalaisille</a:t>
            </a:r>
          </a:p>
        </p:txBody>
      </p:sp>
      <p:pic>
        <p:nvPicPr>
          <p:cNvPr id="4" name="Kuva 1" descr="HELSINKI_Tunnus_MUSTA_s-pos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63" y="5833854"/>
            <a:ext cx="12652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1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D282D8-ECD3-43E7-B6BA-0D8DEAA855B3}"/>
              </a:ext>
            </a:extLst>
          </p:cNvPr>
          <p:cNvSpPr>
            <a:spLocks noGrp="1"/>
          </p:cNvSpPr>
          <p:nvPr>
            <p:ph type="title"/>
          </p:nvPr>
        </p:nvSpPr>
        <p:spPr>
          <a:xfrm>
            <a:off x="1342697" y="417677"/>
            <a:ext cx="10515600" cy="1325563"/>
          </a:xfrm>
        </p:spPr>
        <p:txBody>
          <a:bodyPr/>
          <a:lstStyle/>
          <a:p>
            <a:r>
              <a:rPr lang="fi-FI" dirty="0"/>
              <a:t>	KANNABIS VOI AIHEUTTAA</a:t>
            </a:r>
          </a:p>
        </p:txBody>
      </p:sp>
      <p:sp>
        <p:nvSpPr>
          <p:cNvPr id="3" name="Sisällön paikkamerkki 2">
            <a:extLst>
              <a:ext uri="{FF2B5EF4-FFF2-40B4-BE49-F238E27FC236}">
                <a16:creationId xmlns:a16="http://schemas.microsoft.com/office/drawing/2014/main" id="{7B6D8589-9BF4-4C9C-988D-3DE03216C668}"/>
              </a:ext>
            </a:extLst>
          </p:cNvPr>
          <p:cNvSpPr>
            <a:spLocks noGrp="1"/>
          </p:cNvSpPr>
          <p:nvPr>
            <p:ph idx="1"/>
          </p:nvPr>
        </p:nvSpPr>
        <p:spPr/>
        <p:txBody>
          <a:bodyPr vert="horz" lIns="91440" tIns="45720" rIns="91440" bIns="45720" rtlCol="0" anchor="t">
            <a:normAutofit/>
          </a:bodyPr>
          <a:lstStyle/>
          <a:p>
            <a:r>
              <a:rPr lang="fi-FI" dirty="0"/>
              <a:t> huonon olon</a:t>
            </a:r>
            <a:endParaRPr lang="en-US" dirty="0"/>
          </a:p>
          <a:p>
            <a:pPr marL="0" indent="0">
              <a:buFont typeface="Arial"/>
            </a:pPr>
            <a:r>
              <a:rPr lang="fi-FI" dirty="0"/>
              <a:t>  väsymystä</a:t>
            </a:r>
            <a:endParaRPr lang="en-US" dirty="0"/>
          </a:p>
          <a:p>
            <a:pPr marL="0" indent="0">
              <a:buFont typeface="Arial"/>
              <a:buChar char="•"/>
            </a:pPr>
            <a:r>
              <a:rPr lang="fi-FI" dirty="0"/>
              <a:t>  sekavuustiloja</a:t>
            </a:r>
            <a:endParaRPr lang="en-US" dirty="0"/>
          </a:p>
          <a:p>
            <a:pPr marL="0" indent="0">
              <a:buFont typeface="Arial"/>
            </a:pPr>
            <a:r>
              <a:rPr lang="fi-FI" dirty="0"/>
              <a:t>  ahdistusta ja pelkotiloja</a:t>
            </a:r>
            <a:endParaRPr lang="en-US" dirty="0"/>
          </a:p>
          <a:p>
            <a:pPr marL="0" indent="0">
              <a:buFont typeface="Arial"/>
              <a:buChar char="•"/>
            </a:pPr>
            <a:r>
              <a:rPr lang="fi-FI" dirty="0"/>
              <a:t>  masentuneisuutta</a:t>
            </a:r>
            <a:endParaRPr lang="en-US" dirty="0"/>
          </a:p>
          <a:p>
            <a:pPr marL="0" indent="0">
              <a:buFont typeface="Arial"/>
            </a:pPr>
            <a:r>
              <a:rPr lang="fi-FI" dirty="0"/>
              <a:t>  paniikkikohtauksia</a:t>
            </a:r>
          </a:p>
          <a:p>
            <a:pPr marL="0" indent="0">
              <a:buFont typeface="Arial"/>
            </a:pPr>
            <a:r>
              <a:rPr lang="fi-FI" dirty="0"/>
              <a:t>  pelottavia aistiharhoja </a:t>
            </a:r>
            <a:endParaRPr lang="en-US" dirty="0"/>
          </a:p>
          <a:p>
            <a:pPr marL="0" indent="0">
              <a:buNone/>
            </a:pPr>
            <a:endParaRPr lang="fi-FI" dirty="0"/>
          </a:p>
          <a:p>
            <a:endParaRPr lang="fi-FI" dirty="0"/>
          </a:p>
        </p:txBody>
      </p:sp>
      <p:sp>
        <p:nvSpPr>
          <p:cNvPr id="5" name="4-sakarainen tähti 4"/>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8106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46468A-0DEE-49D7-82DA-85EB41A6A9F6}"/>
              </a:ext>
            </a:extLst>
          </p:cNvPr>
          <p:cNvSpPr>
            <a:spLocks noGrp="1"/>
          </p:cNvSpPr>
          <p:nvPr>
            <p:ph type="title"/>
          </p:nvPr>
        </p:nvSpPr>
        <p:spPr>
          <a:xfrm>
            <a:off x="800100" y="333375"/>
            <a:ext cx="10515600" cy="1325563"/>
          </a:xfrm>
        </p:spPr>
        <p:txBody>
          <a:bodyPr/>
          <a:lstStyle/>
          <a:p>
            <a:r>
              <a:rPr lang="fi-FI" sz="4000" b="1" dirty="0"/>
              <a:t>	PITKÄAIKAISEN KÄYTÖN HAITAT</a:t>
            </a:r>
          </a:p>
        </p:txBody>
      </p:sp>
      <p:sp>
        <p:nvSpPr>
          <p:cNvPr id="3" name="Sisällön paikkamerkki 2">
            <a:extLst>
              <a:ext uri="{FF2B5EF4-FFF2-40B4-BE49-F238E27FC236}">
                <a16:creationId xmlns:a16="http://schemas.microsoft.com/office/drawing/2014/main" id="{4104E9B7-32F7-4951-B570-B417488BAAAB}"/>
              </a:ext>
            </a:extLst>
          </p:cNvPr>
          <p:cNvSpPr>
            <a:spLocks noGrp="1"/>
          </p:cNvSpPr>
          <p:nvPr>
            <p:ph idx="1"/>
          </p:nvPr>
        </p:nvSpPr>
        <p:spPr/>
        <p:txBody>
          <a:bodyPr vert="horz" lIns="91440" tIns="45720" rIns="91440" bIns="45720" rtlCol="0" anchor="t">
            <a:normAutofit fontScale="85000" lnSpcReduction="20000"/>
          </a:bodyPr>
          <a:lstStyle/>
          <a:p>
            <a:endParaRPr lang="fi-FI" dirty="0"/>
          </a:p>
          <a:p>
            <a:r>
              <a:rPr lang="fi-FI" dirty="0"/>
              <a:t>riippuvuutta </a:t>
            </a:r>
          </a:p>
          <a:p>
            <a:r>
              <a:rPr lang="fi-FI" dirty="0"/>
              <a:t>hengitysteiden ärsytystä (enemmän tervaa kuin tupakassa)</a:t>
            </a:r>
          </a:p>
          <a:p>
            <a:r>
              <a:rPr lang="fi-FI" dirty="0"/>
              <a:t>huomiokyvyn heikkenemistä ( pyörällä tai mopolla ajo vaikeutuu)</a:t>
            </a:r>
          </a:p>
          <a:p>
            <a:r>
              <a:rPr lang="fi-FI" dirty="0"/>
              <a:t>muistin, tarkkaavaisuuden ja oppimisen heikkenemistä</a:t>
            </a:r>
          </a:p>
          <a:p>
            <a:r>
              <a:rPr lang="fi-FI" dirty="0"/>
              <a:t>Passiivisuus ja apatia</a:t>
            </a:r>
          </a:p>
          <a:p>
            <a:r>
              <a:rPr lang="fi-FI" dirty="0"/>
              <a:t>sosiaalisten tilanteiden välttelemistä</a:t>
            </a:r>
          </a:p>
          <a:p>
            <a:r>
              <a:rPr lang="fi-FI" dirty="0"/>
              <a:t>haluttomuutta kohdata haasteita</a:t>
            </a:r>
          </a:p>
          <a:p>
            <a:r>
              <a:rPr lang="fi-FI" dirty="0"/>
              <a:t>kiinnostuksen katoamista hygieniaan ja seksiin</a:t>
            </a:r>
          </a:p>
          <a:p>
            <a:r>
              <a:rPr lang="fi-FI" dirty="0"/>
              <a:t>pahanlaatuisia muutoksia (keuhkosyöpä)</a:t>
            </a:r>
          </a:p>
          <a:p>
            <a:r>
              <a:rPr lang="fi-FI" dirty="0"/>
              <a:t>Masennuksen, ahdistuksen ja psykoosien mahdollinen pahentuminen</a:t>
            </a:r>
          </a:p>
          <a:p>
            <a:endParaRPr lang="fi-FI" dirty="0"/>
          </a:p>
          <a:p>
            <a:endParaRPr lang="fi-FI" dirty="0"/>
          </a:p>
          <a:p>
            <a:pPr marL="0" indent="0">
              <a:buNone/>
            </a:pPr>
            <a:endParaRPr lang="fi-FI" dirty="0"/>
          </a:p>
          <a:p>
            <a:pPr marL="0" indent="0">
              <a:buNone/>
            </a:pPr>
            <a:endParaRPr lang="fi-FI" dirty="0"/>
          </a:p>
          <a:p>
            <a:pPr marL="0" indent="0">
              <a:buNone/>
            </a:pPr>
            <a:endParaRPr lang="fi-FI" dirty="0"/>
          </a:p>
        </p:txBody>
      </p:sp>
      <p:sp>
        <p:nvSpPr>
          <p:cNvPr id="5" name="4-sakarainen tähti 4"/>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4351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73924" y="270531"/>
            <a:ext cx="10515600" cy="1325563"/>
          </a:xfrm>
        </p:spPr>
        <p:txBody>
          <a:bodyPr>
            <a:normAutofit/>
          </a:bodyPr>
          <a:lstStyle/>
          <a:p>
            <a:r>
              <a:rPr lang="fi-FI" sz="4000" b="1" dirty="0"/>
              <a:t>HUUMAUSAINELAKI </a:t>
            </a:r>
            <a:r>
              <a:rPr lang="fi-FI" sz="4000" dirty="0"/>
              <a:t>(373/2008)</a:t>
            </a:r>
            <a:endParaRPr lang="fi-FI" sz="4000" b="1" dirty="0"/>
          </a:p>
        </p:txBody>
      </p:sp>
      <p:sp>
        <p:nvSpPr>
          <p:cNvPr id="3" name="Sisällön paikkamerkki 2"/>
          <p:cNvSpPr>
            <a:spLocks noGrp="1"/>
          </p:cNvSpPr>
          <p:nvPr>
            <p:ph sz="half" idx="1"/>
          </p:nvPr>
        </p:nvSpPr>
        <p:spPr>
          <a:xfrm>
            <a:off x="838199" y="1825625"/>
            <a:ext cx="10750617" cy="4351338"/>
          </a:xfrm>
        </p:spPr>
        <p:txBody>
          <a:bodyPr vert="horz" lIns="91440" tIns="45720" rIns="91440" bIns="45720" rtlCol="0" anchor="t">
            <a:normAutofit lnSpcReduction="10000"/>
          </a:bodyPr>
          <a:lstStyle/>
          <a:p>
            <a:r>
              <a:rPr lang="fi-FI" sz="2400" dirty="0"/>
              <a:t>Huumausaineen tuotanto, valmistus, tuonti, vienti, kuljetus, kauttakuljetus, jakelu, kauppa, käsittely, hallussapito ja käyttö on kielletty. </a:t>
            </a:r>
          </a:p>
          <a:p>
            <a:r>
              <a:rPr lang="fi-FI" sz="2400" dirty="0"/>
              <a:t>Kannabis on Suomessa laiton päihde</a:t>
            </a:r>
          </a:p>
          <a:p>
            <a:r>
              <a:rPr lang="fi-FI" sz="2400" b="1" dirty="0"/>
              <a:t>Käyttörikos</a:t>
            </a:r>
            <a:r>
              <a:rPr lang="fi-FI" sz="2400" dirty="0"/>
              <a:t> on lievin huumausainerikos, jota on esim. kannabiksen käyttö tai pienen määrän hallussapito.</a:t>
            </a:r>
          </a:p>
          <a:p>
            <a:r>
              <a:rPr lang="fi-FI" sz="2400" b="1" dirty="0"/>
              <a:t>Huumausainerikos</a:t>
            </a:r>
            <a:r>
              <a:rPr lang="fi-FI" sz="2400" dirty="0"/>
              <a:t> seuraa kannabiksen kasvattamisesta,  maahantuonnista tai antamisesta ilmaiseksi kaverille. </a:t>
            </a:r>
            <a:endParaRPr lang="fi-FI" dirty="0">
              <a:cs typeface="Calibri"/>
            </a:endParaRPr>
          </a:p>
          <a:p>
            <a:r>
              <a:rPr lang="fi-FI" sz="2400" dirty="0"/>
              <a:t>Jos aikuinen välittää alle 18 -vuotiaalle huumausaineita, se on aina </a:t>
            </a:r>
            <a:r>
              <a:rPr lang="fi-FI" sz="2400" b="1" dirty="0"/>
              <a:t>törkeä huumausainerikos</a:t>
            </a:r>
          </a:p>
          <a:p>
            <a:pPr marL="0">
              <a:buNone/>
            </a:pPr>
            <a:r>
              <a:rPr lang="fi-FI" sz="2000" dirty="0">
                <a:solidFill>
                  <a:srgbClr val="C00000"/>
                </a:solidFill>
                <a:cs typeface="Calibri"/>
              </a:rPr>
              <a:t>         </a:t>
            </a:r>
            <a:r>
              <a:rPr lang="fi-FI" sz="2000" b="1" dirty="0">
                <a:solidFill>
                  <a:srgbClr val="C00000"/>
                </a:solidFill>
                <a:cs typeface="Calibri"/>
              </a:rPr>
              <a:t>" Huumeista saa tietää ja puhua, muu toiminta saattaa mennä jo rikoksen  tekemisen    </a:t>
            </a:r>
          </a:p>
          <a:p>
            <a:pPr marL="0">
              <a:buNone/>
            </a:pPr>
            <a:r>
              <a:rPr lang="fi-FI" sz="2000" b="1" dirty="0">
                <a:solidFill>
                  <a:srgbClr val="C00000"/>
                </a:solidFill>
                <a:cs typeface="Calibri"/>
              </a:rPr>
              <a:t>            puolelle!" </a:t>
            </a:r>
            <a:r>
              <a:rPr lang="fi-FI" sz="2000" dirty="0">
                <a:solidFill>
                  <a:srgbClr val="C00000"/>
                </a:solidFill>
                <a:cs typeface="Calibri"/>
              </a:rPr>
              <a:t>  </a:t>
            </a:r>
            <a:r>
              <a:rPr lang="fi-FI" sz="2000" dirty="0">
                <a:cs typeface="Calibri"/>
              </a:rPr>
              <a:t>(Poliisi)</a:t>
            </a:r>
          </a:p>
          <a:p>
            <a:pPr marL="0" indent="0">
              <a:buNone/>
            </a:pPr>
            <a:endParaRPr lang="fi-FI" dirty="0">
              <a:cs typeface="Calibri"/>
            </a:endParaRPr>
          </a:p>
        </p:txBody>
      </p:sp>
      <p:sp>
        <p:nvSpPr>
          <p:cNvPr id="5" name="4-sakarainen tähti 4"/>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2301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73187"/>
            <a:ext cx="10515600" cy="1325563"/>
          </a:xfrm>
        </p:spPr>
        <p:txBody>
          <a:bodyPr>
            <a:normAutofit/>
          </a:bodyPr>
          <a:lstStyle/>
          <a:p>
            <a:r>
              <a:rPr lang="fi-FI" sz="4000" b="1" dirty="0"/>
              <a:t>	HUUMAUSAINEMERKINTÄ</a:t>
            </a:r>
          </a:p>
        </p:txBody>
      </p:sp>
      <p:sp>
        <p:nvSpPr>
          <p:cNvPr id="3" name="Sisällön paikkamerkki 2"/>
          <p:cNvSpPr>
            <a:spLocks noGrp="1"/>
          </p:cNvSpPr>
          <p:nvPr>
            <p:ph idx="1"/>
          </p:nvPr>
        </p:nvSpPr>
        <p:spPr>
          <a:xfrm>
            <a:off x="838200" y="1535113"/>
            <a:ext cx="10515600" cy="5038166"/>
          </a:xfrm>
        </p:spPr>
        <p:txBody>
          <a:bodyPr vert="horz" lIns="91440" tIns="45720" rIns="91440" bIns="45720" rtlCol="0" anchor="t">
            <a:normAutofit fontScale="92500" lnSpcReduction="20000"/>
          </a:bodyPr>
          <a:lstStyle/>
          <a:p>
            <a:pPr marL="0" indent="0">
              <a:buNone/>
            </a:pPr>
            <a:r>
              <a:rPr lang="fi-FI" sz="2400" dirty="0"/>
              <a:t>	Poliisin tietoihin jää merkintä aina</a:t>
            </a:r>
          </a:p>
          <a:p>
            <a:pPr lvl="1">
              <a:lnSpc>
                <a:spcPct val="120000"/>
              </a:lnSpc>
            </a:pPr>
            <a:r>
              <a:rPr lang="fi-FI" dirty="0"/>
              <a:t>tiedot poistuvat 1-20 vuodessa, riippuen teon vakavuudesta</a:t>
            </a:r>
          </a:p>
          <a:p>
            <a:pPr lvl="1">
              <a:lnSpc>
                <a:spcPct val="120000"/>
              </a:lnSpc>
            </a:pPr>
            <a:r>
              <a:rPr lang="fi-FI" dirty="0"/>
              <a:t>alle 15 -vuotiaan nuoren tiedot poistetaan hänen täytettyään 18 vuotta, mikäli nuori ei tee rikosta 15-17 vuotiaana</a:t>
            </a:r>
          </a:p>
          <a:p>
            <a:pPr lvl="1"/>
            <a:r>
              <a:rPr lang="fi-FI" dirty="0"/>
              <a:t>huumeiden käytöstä ensi kertaa kiinni jääneille 15–17-vuotiaille nuorille järjestetään puhuttelutilaisuus (vanhemmat, poliisi</a:t>
            </a:r>
            <a:r>
              <a:rPr lang="fi-FI" dirty="0">
                <a:cs typeface="Calibri"/>
              </a:rPr>
              <a:t>, sosiaaliviranomaiset)</a:t>
            </a:r>
          </a:p>
          <a:p>
            <a:pPr lvl="1">
              <a:lnSpc>
                <a:spcPct val="120000"/>
              </a:lnSpc>
            </a:pPr>
            <a:r>
              <a:rPr lang="fi-FI"/>
              <a:t>kannabiksen </a:t>
            </a:r>
            <a:r>
              <a:rPr lang="fi-FI" b="1" dirty="0"/>
              <a:t>käyttörikos</a:t>
            </a:r>
            <a:r>
              <a:rPr lang="fi-FI" dirty="0"/>
              <a:t> näkyy maksimissaan kolme vuotta</a:t>
            </a:r>
          </a:p>
          <a:p>
            <a:pPr lvl="1">
              <a:lnSpc>
                <a:spcPct val="120000"/>
              </a:lnSpc>
            </a:pPr>
            <a:r>
              <a:rPr lang="fi-FI" b="1" dirty="0"/>
              <a:t>huumausainerikos</a:t>
            </a:r>
            <a:r>
              <a:rPr lang="fi-FI" dirty="0"/>
              <a:t> näkyy vähintään viisi vuotta</a:t>
            </a:r>
          </a:p>
          <a:p>
            <a:pPr lvl="1">
              <a:lnSpc>
                <a:spcPct val="120000"/>
              </a:lnSpc>
            </a:pPr>
            <a:r>
              <a:rPr lang="fi-FI" dirty="0">
                <a:cs typeface="Calibri"/>
              </a:rPr>
              <a:t>alaikäisestä nuoresta tehdään aina lastensuojeluilmoitus</a:t>
            </a:r>
            <a:endParaRPr lang="fi-FI" sz="2400" dirty="0">
              <a:cs typeface="Calibri"/>
            </a:endParaRPr>
          </a:p>
          <a:p>
            <a:pPr marL="0" indent="0">
              <a:buNone/>
            </a:pPr>
            <a:endParaRPr lang="fi-FI" sz="2000" dirty="0"/>
          </a:p>
          <a:p>
            <a:pPr marL="0" indent="0">
              <a:buNone/>
            </a:pPr>
            <a:r>
              <a:rPr lang="fi-FI" sz="2400" dirty="0"/>
              <a:t>        </a:t>
            </a:r>
            <a:r>
              <a:rPr lang="fi-FI" sz="2400" dirty="0">
                <a:solidFill>
                  <a:srgbClr val="C00000"/>
                </a:solidFill>
              </a:rPr>
              <a:t>Pohdi missä kaikissa tilanteissa merkintä voisi vaikuttaa sinun elämääsi?       </a:t>
            </a:r>
          </a:p>
          <a:p>
            <a:pPr marL="0" indent="0">
              <a:buNone/>
            </a:pPr>
            <a:r>
              <a:rPr lang="fi-FI" sz="2400" dirty="0">
                <a:solidFill>
                  <a:srgbClr val="C00000"/>
                </a:solidFill>
              </a:rPr>
              <a:t>        Rikostaustaote tarvitaan tiettyihin kouluihin haettaessa.  </a:t>
            </a:r>
          </a:p>
          <a:p>
            <a:pPr marL="0" indent="0">
              <a:buNone/>
            </a:pPr>
            <a:r>
              <a:rPr lang="fi-FI" sz="2400" dirty="0">
                <a:solidFill>
                  <a:srgbClr val="C00000"/>
                </a:solidFill>
              </a:rPr>
              <a:t>        Mikäli on rikosrekisterimerkintä, se voi olla este opiskelemaan pääsylle.</a:t>
            </a:r>
            <a:endParaRPr lang="fi-FI" sz="2400" dirty="0">
              <a:solidFill>
                <a:srgbClr val="C00000"/>
              </a:solidFill>
              <a:cs typeface="Calibri"/>
            </a:endParaRPr>
          </a:p>
        </p:txBody>
      </p:sp>
    </p:spTree>
    <p:extLst>
      <p:ext uri="{BB962C8B-B14F-4D97-AF65-F5344CB8AC3E}">
        <p14:creationId xmlns:p14="http://schemas.microsoft.com/office/powerpoint/2010/main" val="35667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1494713"/>
          </a:xfrm>
        </p:spPr>
        <p:txBody>
          <a:bodyPr>
            <a:normAutofit/>
          </a:bodyPr>
          <a:lstStyle/>
          <a:p>
            <a:r>
              <a:rPr lang="fi-FI" sz="4000" b="1"/>
              <a:t>KAHOOT: MITÄ TIEDÄT KANNABIKSESTA?</a:t>
            </a:r>
          </a:p>
        </p:txBody>
      </p:sp>
      <p:sp>
        <p:nvSpPr>
          <p:cNvPr id="3" name="Alaotsikko 2"/>
          <p:cNvSpPr>
            <a:spLocks noGrp="1"/>
          </p:cNvSpPr>
          <p:nvPr>
            <p:ph type="subTitle" idx="1"/>
          </p:nvPr>
        </p:nvSpPr>
        <p:spPr/>
        <p:txBody>
          <a:bodyPr vert="horz" lIns="91440" tIns="45720" rIns="91440" bIns="45720" rtlCol="0" anchor="t">
            <a:normAutofit/>
          </a:bodyPr>
          <a:lstStyle/>
          <a:p>
            <a:r>
              <a:rPr lang="fi-FI" sz="2800" dirty="0"/>
              <a:t>Ota esiin kännykkäsi ja mene nettiin sivulle kahoot.it</a:t>
            </a:r>
          </a:p>
          <a:p>
            <a:endParaRPr lang="fi-FI" sz="2800" dirty="0"/>
          </a:p>
        </p:txBody>
      </p:sp>
    </p:spTree>
    <p:extLst>
      <p:ext uri="{BB962C8B-B14F-4D97-AF65-F5344CB8AC3E}">
        <p14:creationId xmlns:p14="http://schemas.microsoft.com/office/powerpoint/2010/main" val="290311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6F390-4C1F-47F1-AADB-4356D139151C}"/>
              </a:ext>
            </a:extLst>
          </p:cNvPr>
          <p:cNvSpPr>
            <a:spLocks noGrp="1"/>
          </p:cNvSpPr>
          <p:nvPr>
            <p:ph type="title"/>
          </p:nvPr>
        </p:nvSpPr>
        <p:spPr/>
        <p:txBody>
          <a:bodyPr>
            <a:normAutofit/>
          </a:bodyPr>
          <a:lstStyle/>
          <a:p>
            <a:r>
              <a:rPr lang="fi-FI" sz="4000" b="1" dirty="0">
                <a:cs typeface="Calibri Light"/>
              </a:rPr>
              <a:t>TEHTÄVÄ</a:t>
            </a:r>
            <a:endParaRPr lang="fi-FI" sz="4000" b="1" dirty="0"/>
          </a:p>
        </p:txBody>
      </p:sp>
      <p:sp>
        <p:nvSpPr>
          <p:cNvPr id="3" name="Sisällön paikkamerkki 2">
            <a:extLst>
              <a:ext uri="{FF2B5EF4-FFF2-40B4-BE49-F238E27FC236}">
                <a16:creationId xmlns:a16="http://schemas.microsoft.com/office/drawing/2014/main" id="{0193ED9D-CBB5-437D-A5F5-C3B2BDC1CE06}"/>
              </a:ext>
            </a:extLst>
          </p:cNvPr>
          <p:cNvSpPr>
            <a:spLocks noGrp="1"/>
          </p:cNvSpPr>
          <p:nvPr>
            <p:ph idx="1"/>
          </p:nvPr>
        </p:nvSpPr>
        <p:spPr>
          <a:xfrm>
            <a:off x="838200" y="1400175"/>
            <a:ext cx="10515600" cy="4351338"/>
          </a:xfrm>
        </p:spPr>
        <p:txBody>
          <a:bodyPr vert="horz" lIns="91440" tIns="45720" rIns="91440" bIns="45720" rtlCol="0" anchor="t">
            <a:normAutofit/>
          </a:bodyPr>
          <a:lstStyle/>
          <a:p>
            <a:pPr marL="0" indent="0">
              <a:buNone/>
            </a:pPr>
            <a:endParaRPr lang="fi-FI" dirty="0">
              <a:cs typeface="Calibri"/>
            </a:endParaRPr>
          </a:p>
          <a:p>
            <a:pPr marL="0" indent="0">
              <a:buNone/>
            </a:pPr>
            <a:r>
              <a:rPr lang="fi-FI" dirty="0">
                <a:cs typeface="Calibri"/>
              </a:rPr>
              <a:t>	pari/ryhmätyö</a:t>
            </a:r>
          </a:p>
          <a:p>
            <a:pPr marL="0" indent="0">
              <a:buNone/>
            </a:pPr>
            <a:endParaRPr lang="fi-FI" dirty="0">
              <a:cs typeface="Calibri"/>
            </a:endParaRPr>
          </a:p>
          <a:p>
            <a:pPr lvl="1"/>
            <a:r>
              <a:rPr lang="fi-FI" dirty="0">
                <a:cs typeface="Calibri"/>
              </a:rPr>
              <a:t>Pohtikaa, miksi jotkut nuoret haluavat kokeilla kannabista.</a:t>
            </a:r>
          </a:p>
          <a:p>
            <a:pPr lvl="1"/>
            <a:r>
              <a:rPr lang="fi-FI" dirty="0">
                <a:cs typeface="Calibri"/>
              </a:rPr>
              <a:t>Miten kieltäytyä, jos joku tarjoaa kannabista esim. kotibileissä?</a:t>
            </a:r>
          </a:p>
          <a:p>
            <a:pPr lvl="1"/>
            <a:r>
              <a:rPr lang="fi-FI" dirty="0">
                <a:cs typeface="Calibri"/>
              </a:rPr>
              <a:t>Miten toimia, jos kaikki muut kokeilevat kannabista, mutta itse ei halua?</a:t>
            </a:r>
          </a:p>
          <a:p>
            <a:pPr lvl="1"/>
            <a:r>
              <a:rPr lang="fi-FI" dirty="0">
                <a:cs typeface="Calibri"/>
              </a:rPr>
              <a:t>Mitä tehdä, jos on huolissaan kaverin kannabiksen käytöstä?</a:t>
            </a:r>
          </a:p>
          <a:p>
            <a:pPr marL="457200" lvl="1" indent="0">
              <a:buNone/>
            </a:pPr>
            <a:endParaRPr lang="fi-FI" dirty="0">
              <a:cs typeface="Calibri"/>
            </a:endParaRPr>
          </a:p>
        </p:txBody>
      </p:sp>
    </p:spTree>
    <p:extLst>
      <p:ext uri="{BB962C8B-B14F-4D97-AF65-F5344CB8AC3E}">
        <p14:creationId xmlns:p14="http://schemas.microsoft.com/office/powerpoint/2010/main" val="196036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769675-A825-4303-9402-237F8ED7F21B}"/>
              </a:ext>
            </a:extLst>
          </p:cNvPr>
          <p:cNvSpPr>
            <a:spLocks noGrp="1"/>
          </p:cNvSpPr>
          <p:nvPr>
            <p:ph type="ctrTitle"/>
          </p:nvPr>
        </p:nvSpPr>
        <p:spPr>
          <a:xfrm>
            <a:off x="1524000" y="69302"/>
            <a:ext cx="9144000" cy="2387600"/>
          </a:xfrm>
        </p:spPr>
        <p:txBody>
          <a:bodyPr>
            <a:normAutofit/>
          </a:bodyPr>
          <a:lstStyle/>
          <a:p>
            <a:r>
              <a:rPr lang="fi-FI" sz="4000" b="1"/>
              <a:t>KOTITEHTÄVÄ</a:t>
            </a:r>
            <a:endParaRPr lang="fi-FI" sz="4000" b="1">
              <a:cs typeface="Calibri Light"/>
            </a:endParaRPr>
          </a:p>
        </p:txBody>
      </p:sp>
      <p:sp>
        <p:nvSpPr>
          <p:cNvPr id="3" name="Alaotsikko 2">
            <a:extLst>
              <a:ext uri="{FF2B5EF4-FFF2-40B4-BE49-F238E27FC236}">
                <a16:creationId xmlns:a16="http://schemas.microsoft.com/office/drawing/2014/main" id="{778820B6-2371-4896-A7B5-0725808C1FDA}"/>
              </a:ext>
            </a:extLst>
          </p:cNvPr>
          <p:cNvSpPr>
            <a:spLocks noGrp="1"/>
          </p:cNvSpPr>
          <p:nvPr>
            <p:ph type="subTitle" idx="1"/>
          </p:nvPr>
        </p:nvSpPr>
        <p:spPr>
          <a:xfrm>
            <a:off x="504825" y="3495675"/>
            <a:ext cx="11125582" cy="1655763"/>
          </a:xfrm>
        </p:spPr>
        <p:txBody>
          <a:bodyPr vert="horz" lIns="91440" tIns="45720" rIns="91440" bIns="45720" rtlCol="0" anchor="t">
            <a:normAutofit/>
          </a:bodyPr>
          <a:lstStyle/>
          <a:p>
            <a:r>
              <a:rPr lang="fi-FI" sz="4000">
                <a:solidFill>
                  <a:srgbClr val="C00000"/>
                </a:solidFill>
              </a:rPr>
              <a:t>OTA KOTONA PUHEEKSI TÄMÄN TUNNIN ASIAT</a:t>
            </a:r>
            <a:endParaRPr lang="fi-FI" sz="4000">
              <a:solidFill>
                <a:srgbClr val="C00000"/>
              </a:solidFill>
              <a:cs typeface="Calibri"/>
            </a:endParaRPr>
          </a:p>
          <a:p>
            <a:endParaRPr lang="fi-FI" sz="4000">
              <a:solidFill>
                <a:srgbClr val="C00000"/>
              </a:solidFill>
              <a:cs typeface="Calibri"/>
            </a:endParaRPr>
          </a:p>
        </p:txBody>
      </p:sp>
      <p:sp>
        <p:nvSpPr>
          <p:cNvPr id="5" name="4-sakarainen tähti 4"/>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1" descr="HELSINKI_Tunnus_MUSTA_s-pos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63" y="5833854"/>
            <a:ext cx="12652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11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206" y="331559"/>
            <a:ext cx="10515600" cy="1325563"/>
          </a:xfrm>
        </p:spPr>
        <p:txBody>
          <a:bodyPr/>
          <a:lstStyle/>
          <a:p>
            <a:r>
              <a:rPr lang="fi-FI"/>
              <a:t>LÄHTEET:</a:t>
            </a:r>
            <a:br>
              <a:rPr lang="fi-FI"/>
            </a:br>
            <a:endParaRPr lang="fi-FI"/>
          </a:p>
        </p:txBody>
      </p:sp>
      <p:sp>
        <p:nvSpPr>
          <p:cNvPr id="4" name="Sisällön paikkamerkki 3"/>
          <p:cNvSpPr>
            <a:spLocks noGrp="1"/>
          </p:cNvSpPr>
          <p:nvPr>
            <p:ph idx="1"/>
          </p:nvPr>
        </p:nvSpPr>
        <p:spPr>
          <a:xfrm>
            <a:off x="806668" y="1265921"/>
            <a:ext cx="10663989" cy="10728065"/>
          </a:xfrm>
          <a:prstGeom prst="rect">
            <a:avLst/>
          </a:prstGeom>
        </p:spPr>
        <p:txBody>
          <a:bodyPr vert="horz" wrap="square" lIns="91440" tIns="45720" rIns="91440" bIns="45720" rtlCol="0" anchor="t">
            <a:spAutoFit/>
          </a:bodyPr>
          <a:lstStyle/>
          <a:p>
            <a:r>
              <a:rPr lang="fi-FI" sz="2400" dirty="0">
                <a:hlinkClick r:id="rId3"/>
              </a:rPr>
              <a:t>www.ehyt.fi/kannabishanke</a:t>
            </a:r>
            <a:endParaRPr lang="fi-FI" sz="2400" dirty="0">
              <a:cs typeface="Calibri"/>
            </a:endParaRPr>
          </a:p>
          <a:p>
            <a:r>
              <a:rPr lang="fi-FI" sz="2400" dirty="0">
                <a:hlinkClick r:id="rId3"/>
              </a:rPr>
              <a:t>http://www.ehyt.fi/sites/default/files/julkaisut/tositietoa-kannabis-digi.pdf</a:t>
            </a:r>
            <a:endParaRPr lang="fi-FI" sz="2400" dirty="0">
              <a:cs typeface="Calibri"/>
            </a:endParaRPr>
          </a:p>
          <a:p>
            <a:r>
              <a:rPr lang="fi-FI" sz="2400" dirty="0">
                <a:hlinkClick r:id="rId3"/>
              </a:rPr>
              <a:t>http://www.ehyt.fi/sites/default/files/Kannabis%20faktapaketti%20paivitetty%2009_2016.pdf</a:t>
            </a:r>
            <a:endParaRPr lang="fi-FI" sz="2400" dirty="0">
              <a:cs typeface="Calibri"/>
            </a:endParaRPr>
          </a:p>
          <a:p>
            <a:r>
              <a:rPr lang="fi-FI" sz="2400" dirty="0">
                <a:hlinkClick r:id="rId4"/>
              </a:rPr>
              <a:t>https://www.paihdelinkki.fi</a:t>
            </a:r>
            <a:endParaRPr lang="fi-FI" sz="2400" dirty="0">
              <a:cs typeface="Calibri"/>
            </a:endParaRPr>
          </a:p>
          <a:p>
            <a:r>
              <a:rPr lang="fi-FI" sz="2400" dirty="0">
                <a:cs typeface="Calibri"/>
                <a:hlinkClick r:id="rId5"/>
              </a:rPr>
              <a:t>https://nuortenlinkki.fi/peli</a:t>
            </a:r>
            <a:endParaRPr lang="fi-FI" sz="2400" dirty="0">
              <a:cs typeface="Calibri"/>
            </a:endParaRPr>
          </a:p>
          <a:p>
            <a:r>
              <a:rPr lang="fi-FI" sz="2400" dirty="0">
                <a:hlinkClick r:id="rId6"/>
              </a:rPr>
              <a:t>http://www.oph.fi/download/170668_koulutuksen_jarjestajille_keinoja_puuttua_opiskeluun_soveltumattomuuteen.pdf</a:t>
            </a:r>
            <a:endParaRPr lang="fi-FI" sz="2400" dirty="0">
              <a:cs typeface="Calibri"/>
            </a:endParaRPr>
          </a:p>
          <a:p>
            <a:r>
              <a:rPr lang="fi-FI" sz="2400" dirty="0">
                <a:hlinkClick r:id="rId7"/>
              </a:rPr>
              <a:t>https://www.finlex.fi/fi/</a:t>
            </a:r>
            <a:endParaRPr lang="fi-FI" sz="2400" dirty="0">
              <a:cs typeface="Calibri"/>
            </a:endParaRPr>
          </a:p>
          <a:p>
            <a:r>
              <a:rPr lang="fi-FI" sz="2400" dirty="0">
                <a:hlinkClick r:id="rId8"/>
              </a:rPr>
              <a:t>https://thl.fi/fi/web/mielenterveys/mielenterveyshairiot/paihderiippuvuus</a:t>
            </a:r>
            <a:endParaRPr lang="fi-FI" sz="2400">
              <a:cs typeface="Calibri"/>
            </a:endParaRPr>
          </a:p>
          <a:p>
            <a:r>
              <a:rPr lang="fi-FI" sz="2400" dirty="0">
                <a:ea typeface="+mn-lt"/>
                <a:cs typeface="+mn-lt"/>
              </a:rPr>
              <a:t> </a:t>
            </a:r>
            <a:r>
              <a:rPr lang="fi-FI" sz="2400" dirty="0">
                <a:ea typeface="+mn-lt"/>
                <a:cs typeface="+mn-lt"/>
                <a:hlinkClick r:id="rId9"/>
              </a:rPr>
              <a:t>https://ehyt.fi/wp-content/uploads/2020/05/Keskustelua-kannabiksesta-1-Opettajan-Opas_s.pdf</a:t>
            </a:r>
            <a:endParaRPr lang="fi-FI" sz="2400" dirty="0">
              <a:ea typeface="+mn-lt"/>
              <a:cs typeface="+mn-lt"/>
            </a:endParaRPr>
          </a:p>
          <a:p>
            <a:endParaRPr lang="fi-FI" sz="2400" dirty="0">
              <a:cs typeface="Calibri"/>
            </a:endParaRPr>
          </a:p>
          <a:p>
            <a:endParaRPr lang="fi-FI" dirty="0">
              <a:cs typeface="Calibri"/>
            </a:endParaRPr>
          </a:p>
          <a:p>
            <a:endParaRPr lang="fi-FI" dirty="0">
              <a:cs typeface="Calibri"/>
            </a:endParaRPr>
          </a:p>
          <a:p>
            <a:pPr marL="0" indent="0">
              <a:buNone/>
            </a:pPr>
            <a:endParaRPr lang="fi-FI" dirty="0">
              <a:cs typeface="Calibri"/>
            </a:endParaRPr>
          </a:p>
          <a:p>
            <a:pPr marL="0" indent="0">
              <a:buNone/>
            </a:pPr>
            <a:endParaRPr lang="fi-FI" dirty="0">
              <a:cs typeface="Calibri"/>
            </a:endParaRPr>
          </a:p>
          <a:p>
            <a:pPr marL="0" indent="0">
              <a:buNone/>
            </a:pPr>
            <a:endParaRPr lang="fi-FI" dirty="0">
              <a:cs typeface="Calibri"/>
            </a:endParaRPr>
          </a:p>
          <a:p>
            <a:endParaRPr lang="fi-FI" dirty="0">
              <a:cs typeface="Calibri"/>
            </a:endParaRPr>
          </a:p>
          <a:p>
            <a:endParaRPr lang="fi-FI" dirty="0">
              <a:cs typeface="Calibri"/>
            </a:endParaRPr>
          </a:p>
          <a:p>
            <a:pPr marL="0" indent="0">
              <a:buNone/>
            </a:pPr>
            <a:endParaRPr lang="fi-FI" dirty="0">
              <a:cs typeface="Calibri"/>
            </a:endParaRPr>
          </a:p>
          <a:p>
            <a:pPr marL="0" indent="0">
              <a:buNone/>
            </a:pPr>
            <a:endParaRPr lang="fi-FI" dirty="0">
              <a:cs typeface="Calibri"/>
            </a:endParaRPr>
          </a:p>
          <a:p>
            <a:endParaRPr lang="fi-FI" dirty="0">
              <a:cs typeface="Calibri"/>
            </a:endParaRPr>
          </a:p>
        </p:txBody>
      </p:sp>
    </p:spTree>
    <p:extLst>
      <p:ext uri="{BB962C8B-B14F-4D97-AF65-F5344CB8AC3E}">
        <p14:creationId xmlns:p14="http://schemas.microsoft.com/office/powerpoint/2010/main" val="1825678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BDF864-BD1F-4AC4-9B94-3458E088479D}"/>
              </a:ext>
            </a:extLst>
          </p:cNvPr>
          <p:cNvSpPr>
            <a:spLocks noGrp="1"/>
          </p:cNvSpPr>
          <p:nvPr>
            <p:ph type="title"/>
          </p:nvPr>
        </p:nvSpPr>
        <p:spPr>
          <a:xfrm>
            <a:off x="838200" y="365125"/>
            <a:ext cx="10515600" cy="573088"/>
          </a:xfrm>
        </p:spPr>
        <p:txBody>
          <a:bodyPr>
            <a:normAutofit fontScale="90000"/>
          </a:bodyPr>
          <a:lstStyle/>
          <a:p>
            <a:r>
              <a:rPr lang="fi-FI" b="1" dirty="0">
                <a:cs typeface="Calibri Light"/>
              </a:rPr>
              <a:t>VUOSILUKUJA</a:t>
            </a:r>
          </a:p>
        </p:txBody>
      </p:sp>
      <p:pic>
        <p:nvPicPr>
          <p:cNvPr id="4" name="Kuva 4">
            <a:extLst>
              <a:ext uri="{FF2B5EF4-FFF2-40B4-BE49-F238E27FC236}">
                <a16:creationId xmlns:a16="http://schemas.microsoft.com/office/drawing/2014/main" id="{05CEBB6F-DB7F-48A2-8794-3495D846D4AD}"/>
              </a:ext>
            </a:extLst>
          </p:cNvPr>
          <p:cNvPicPr>
            <a:picLocks noGrp="1" noChangeAspect="1"/>
          </p:cNvPicPr>
          <p:nvPr>
            <p:ph idx="1"/>
          </p:nvPr>
        </p:nvPicPr>
        <p:blipFill>
          <a:blip r:embed="rId2"/>
          <a:stretch>
            <a:fillRect/>
          </a:stretch>
        </p:blipFill>
        <p:spPr>
          <a:xfrm>
            <a:off x="2650988" y="1036888"/>
            <a:ext cx="5479821" cy="5825262"/>
          </a:xfrm>
        </p:spPr>
      </p:pic>
    </p:spTree>
    <p:extLst>
      <p:ext uri="{BB962C8B-B14F-4D97-AF65-F5344CB8AC3E}">
        <p14:creationId xmlns:p14="http://schemas.microsoft.com/office/powerpoint/2010/main" val="376672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7550" y="1866900"/>
            <a:ext cx="6103935" cy="333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orakulmio 1"/>
          <p:cNvSpPr/>
          <p:nvPr/>
        </p:nvSpPr>
        <p:spPr>
          <a:xfrm>
            <a:off x="1576552" y="5696608"/>
            <a:ext cx="11950262" cy="738664"/>
          </a:xfrm>
          <a:prstGeom prst="rect">
            <a:avLst/>
          </a:prstGeom>
        </p:spPr>
        <p:txBody>
          <a:bodyPr wrap="square">
            <a:spAutoFit/>
          </a:bodyPr>
          <a:lstStyle/>
          <a:p>
            <a:r>
              <a:rPr lang="fi-FI" sz="2400">
                <a:solidFill>
                  <a:prstClr val="black"/>
                </a:solidFill>
                <a:hlinkClick r:id="rId5"/>
              </a:rPr>
              <a:t>https://www.youtube.com/results?search_query=p%C3%A4ihdeilmi%C3%B6</a:t>
            </a:r>
            <a:endParaRPr lang="fi-FI" sz="2400">
              <a:solidFill>
                <a:prstClr val="black"/>
              </a:solidFill>
            </a:endParaRPr>
          </a:p>
          <a:p>
            <a:endParaRPr lang="fi-FI">
              <a:solidFill>
                <a:prstClr val="black"/>
              </a:solidFill>
            </a:endParaRPr>
          </a:p>
        </p:txBody>
      </p:sp>
      <p:sp>
        <p:nvSpPr>
          <p:cNvPr id="4" name="Tekstiruutu 3">
            <a:extLst>
              <a:ext uri="{FF2B5EF4-FFF2-40B4-BE49-F238E27FC236}">
                <a16:creationId xmlns:a16="http://schemas.microsoft.com/office/drawing/2014/main" id="{E6309CD1-5350-48FE-A5E2-D966AB12A80C}"/>
              </a:ext>
            </a:extLst>
          </p:cNvPr>
          <p:cNvSpPr txBox="1"/>
          <p:nvPr/>
        </p:nvSpPr>
        <p:spPr>
          <a:xfrm>
            <a:off x="1314450" y="828675"/>
            <a:ext cx="9761617"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4000" b="1"/>
              <a:t>ALOITETAAN KATSOMALLA PÄIHDEILMIÖ</a:t>
            </a:r>
            <a:endParaRPr lang="fi-FI" sz="4000" b="1">
              <a:cs typeface="Calibri"/>
            </a:endParaRPr>
          </a:p>
        </p:txBody>
      </p:sp>
      <p:sp>
        <p:nvSpPr>
          <p:cNvPr id="8" name="4-sakarainen tähti 7"/>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6565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D25A6-D5BD-4B9F-AE1E-1FF0B9472D4D}"/>
              </a:ext>
            </a:extLst>
          </p:cNvPr>
          <p:cNvSpPr>
            <a:spLocks noGrp="1"/>
          </p:cNvSpPr>
          <p:nvPr>
            <p:ph type="ctrTitle"/>
          </p:nvPr>
        </p:nvSpPr>
        <p:spPr>
          <a:xfrm>
            <a:off x="914400" y="904875"/>
            <a:ext cx="9971749" cy="922338"/>
          </a:xfrm>
        </p:spPr>
        <p:txBody>
          <a:bodyPr>
            <a:normAutofit/>
          </a:bodyPr>
          <a:lstStyle/>
          <a:p>
            <a:r>
              <a:rPr lang="fi-FI" sz="4000" b="1" dirty="0"/>
              <a:t>MIKSI PUHUMME KANNABIKSESTA?</a:t>
            </a:r>
          </a:p>
        </p:txBody>
      </p:sp>
      <p:sp>
        <p:nvSpPr>
          <p:cNvPr id="3" name="Alaotsikko 2">
            <a:extLst>
              <a:ext uri="{FF2B5EF4-FFF2-40B4-BE49-F238E27FC236}">
                <a16:creationId xmlns:a16="http://schemas.microsoft.com/office/drawing/2014/main" id="{C2C06076-2956-40E4-B042-85EAF990F994}"/>
              </a:ext>
            </a:extLst>
          </p:cNvPr>
          <p:cNvSpPr>
            <a:spLocks noGrp="1"/>
          </p:cNvSpPr>
          <p:nvPr>
            <p:ph type="subTitle" idx="1"/>
          </p:nvPr>
        </p:nvSpPr>
        <p:spPr>
          <a:xfrm>
            <a:off x="1524000" y="3602038"/>
            <a:ext cx="9144000" cy="1655762"/>
          </a:xfrm>
        </p:spPr>
        <p:txBody>
          <a:bodyPr vert="horz" lIns="91440" tIns="45720" rIns="91440" bIns="45720" rtlCol="0" anchor="t">
            <a:normAutofit/>
          </a:bodyPr>
          <a:lstStyle/>
          <a:p>
            <a:r>
              <a:rPr lang="fi-FI" sz="4000" dirty="0">
                <a:solidFill>
                  <a:srgbClr val="C55A11"/>
                </a:solidFill>
              </a:rPr>
              <a:t>KANNABIS ON SUOMEN YLEISIMMIN KÄYTETTY HUUMAUSAINE</a:t>
            </a:r>
          </a:p>
        </p:txBody>
      </p:sp>
      <p:sp>
        <p:nvSpPr>
          <p:cNvPr id="6" name="4-sakarainen tähti 5"/>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94771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10863" y="380617"/>
            <a:ext cx="10515600" cy="896116"/>
          </a:xfrm>
        </p:spPr>
        <p:txBody>
          <a:bodyPr>
            <a:noAutofit/>
          </a:bodyPr>
          <a:lstStyle/>
          <a:p>
            <a:br>
              <a:rPr lang="fi-FI" sz="4000"/>
            </a:br>
            <a:r>
              <a:rPr lang="fi-FI" sz="4000" b="1"/>
              <a:t>MITÄ KANNABIS ON?</a:t>
            </a:r>
            <a:br>
              <a:rPr lang="fi-FI" sz="4000"/>
            </a:br>
            <a:endParaRPr lang="fi-FI" sz="4000"/>
          </a:p>
        </p:txBody>
      </p:sp>
      <p:sp>
        <p:nvSpPr>
          <p:cNvPr id="3" name="Sisällön paikkamerkki 2"/>
          <p:cNvSpPr>
            <a:spLocks noGrp="1"/>
          </p:cNvSpPr>
          <p:nvPr>
            <p:ph idx="1"/>
          </p:nvPr>
        </p:nvSpPr>
        <p:spPr>
          <a:xfrm>
            <a:off x="838200" y="1376855"/>
            <a:ext cx="6813879" cy="4899519"/>
          </a:xfrm>
        </p:spPr>
        <p:txBody>
          <a:bodyPr vert="horz" lIns="91440" tIns="45720" rIns="91440" bIns="45720" rtlCol="0" anchor="t">
            <a:normAutofit fontScale="85000" lnSpcReduction="10000"/>
          </a:bodyPr>
          <a:lstStyle/>
          <a:p>
            <a:r>
              <a:rPr lang="fi-FI" dirty="0"/>
              <a:t>Hamppukasvista valmistettava päihde- ja lääkeaine</a:t>
            </a:r>
          </a:p>
          <a:p>
            <a:pPr marL="457200" lvl="1" indent="0">
              <a:buNone/>
            </a:pPr>
            <a:r>
              <a:rPr lang="fi-FI" dirty="0">
                <a:cs typeface="Calibri"/>
              </a:rPr>
              <a:t>(</a:t>
            </a:r>
            <a:r>
              <a:rPr lang="fi-FI" dirty="0" err="1">
                <a:cs typeface="Calibri"/>
              </a:rPr>
              <a:t>Cannabis</a:t>
            </a:r>
            <a:r>
              <a:rPr lang="fi-FI" dirty="0">
                <a:cs typeface="Calibri"/>
              </a:rPr>
              <a:t> </a:t>
            </a:r>
            <a:r>
              <a:rPr lang="fi-FI" dirty="0" err="1">
                <a:cs typeface="Calibri"/>
              </a:rPr>
              <a:t>sativa</a:t>
            </a:r>
            <a:r>
              <a:rPr lang="fi-FI" dirty="0">
                <a:cs typeface="Calibri"/>
              </a:rPr>
              <a:t>)</a:t>
            </a:r>
          </a:p>
          <a:p>
            <a:r>
              <a:rPr lang="fi-FI" dirty="0"/>
              <a:t>Sisältää kymmeniä </a:t>
            </a:r>
            <a:r>
              <a:rPr lang="fi-FI" dirty="0" err="1"/>
              <a:t>kannabinoideja</a:t>
            </a:r>
            <a:r>
              <a:rPr lang="fi-FI" dirty="0"/>
              <a:t> eli yhdisteitä</a:t>
            </a:r>
          </a:p>
          <a:p>
            <a:pPr marL="0" indent="0">
              <a:buNone/>
            </a:pPr>
            <a:endParaRPr lang="fi-FI" dirty="0">
              <a:cs typeface="Calibri"/>
            </a:endParaRPr>
          </a:p>
          <a:p>
            <a:r>
              <a:rPr lang="fi-FI" b="1" dirty="0"/>
              <a:t>THC</a:t>
            </a:r>
            <a:r>
              <a:rPr lang="fi-FI" dirty="0"/>
              <a:t> (</a:t>
            </a:r>
            <a:r>
              <a:rPr lang="fi-FI" dirty="0" err="1"/>
              <a:t>tetrahydrokannabinoli</a:t>
            </a:r>
            <a:r>
              <a:rPr lang="fi-FI" dirty="0"/>
              <a:t>) on päihtymisen kannalta merkittävin yhdiste</a:t>
            </a:r>
            <a:endParaRPr lang="fi-FI" dirty="0">
              <a:cs typeface="Calibri"/>
            </a:endParaRPr>
          </a:p>
          <a:p>
            <a:pPr lvl="1"/>
            <a:r>
              <a:rPr lang="fi-FI" dirty="0"/>
              <a:t>CBD (</a:t>
            </a:r>
            <a:r>
              <a:rPr lang="fi-FI" dirty="0" err="1"/>
              <a:t>Kannabidioli</a:t>
            </a:r>
            <a:r>
              <a:rPr lang="fi-FI" dirty="0"/>
              <a:t>) lääkinnällisten vaikutusten takana</a:t>
            </a:r>
          </a:p>
          <a:p>
            <a:pPr lvl="1"/>
            <a:endParaRPr lang="fi-FI" dirty="0">
              <a:cs typeface="Calibri"/>
            </a:endParaRPr>
          </a:p>
          <a:p>
            <a:r>
              <a:rPr lang="fi-FI" dirty="0"/>
              <a:t>Hamppukasvista valmistetaan </a:t>
            </a:r>
            <a:endParaRPr lang="fi-FI" dirty="0">
              <a:cs typeface="Calibri"/>
            </a:endParaRPr>
          </a:p>
          <a:p>
            <a:pPr lvl="1"/>
            <a:r>
              <a:rPr lang="fi-FI" dirty="0"/>
              <a:t>marihuanaa</a:t>
            </a:r>
            <a:endParaRPr lang="fi-FI" dirty="0">
              <a:cs typeface="Calibri"/>
            </a:endParaRPr>
          </a:p>
          <a:p>
            <a:pPr lvl="1"/>
            <a:r>
              <a:rPr lang="fi-FI" dirty="0"/>
              <a:t>hasista</a:t>
            </a:r>
            <a:endParaRPr lang="fi-FI" dirty="0">
              <a:cs typeface="Calibri"/>
            </a:endParaRPr>
          </a:p>
          <a:p>
            <a:pPr lvl="1"/>
            <a:r>
              <a:rPr lang="fi-FI" dirty="0" err="1"/>
              <a:t>hasisöljyä</a:t>
            </a:r>
            <a:r>
              <a:rPr lang="fi-FI" dirty="0"/>
              <a:t>  </a:t>
            </a:r>
            <a:endParaRPr lang="fi-FI" dirty="0">
              <a:cs typeface="Calibri"/>
            </a:endParaRPr>
          </a:p>
          <a:p>
            <a:pPr lvl="1"/>
            <a:r>
              <a:rPr lang="fi-FI" dirty="0"/>
              <a:t>Hyötyhamppua (kuitu ja öljyhamppu)</a:t>
            </a:r>
          </a:p>
          <a:p>
            <a:pPr marL="457200" lvl="1" indent="0">
              <a:buNone/>
            </a:pPr>
            <a:r>
              <a:rPr lang="fi-FI" dirty="0"/>
              <a:t>         </a:t>
            </a:r>
            <a:endParaRPr lang="fi-FI" dirty="0">
              <a:cs typeface="Calibri"/>
            </a:endParaRPr>
          </a:p>
        </p:txBody>
      </p:sp>
      <p:pic>
        <p:nvPicPr>
          <p:cNvPr id="7" name="Sisällön paikkamerkki 4"/>
          <p:cNvPicPr>
            <a:picLocks noChangeAspect="1"/>
          </p:cNvPicPr>
          <p:nvPr/>
        </p:nvPicPr>
        <p:blipFill>
          <a:blip r:embed="rId3"/>
          <a:stretch>
            <a:fillRect/>
          </a:stretch>
        </p:blipFill>
        <p:spPr>
          <a:xfrm>
            <a:off x="7652078" y="3939573"/>
            <a:ext cx="3701721" cy="2466173"/>
          </a:xfrm>
          <a:prstGeom prst="rect">
            <a:avLst/>
          </a:prstGeom>
        </p:spPr>
      </p:pic>
      <p:pic>
        <p:nvPicPr>
          <p:cNvPr id="3074" name="Picture 2" descr="Kuvahaun tulos haulle kannab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2079" y="1376855"/>
            <a:ext cx="3701721" cy="2307060"/>
          </a:xfrm>
          <a:prstGeom prst="rect">
            <a:avLst/>
          </a:prstGeom>
          <a:noFill/>
          <a:extLst>
            <a:ext uri="{909E8E84-426E-40DD-AFC4-6F175D3DCCD1}">
              <a14:hiddenFill xmlns:a14="http://schemas.microsoft.com/office/drawing/2010/main">
                <a:solidFill>
                  <a:srgbClr val="FFFFFF"/>
                </a:solidFill>
              </a14:hiddenFill>
            </a:ext>
          </a:extLst>
        </p:spPr>
      </p:pic>
      <p:sp>
        <p:nvSpPr>
          <p:cNvPr id="8" name="4-sakarainen tähti 7"/>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847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p:cNvPicPr>
            <a:picLocks noGrp="1" noChangeAspect="1"/>
          </p:cNvPicPr>
          <p:nvPr>
            <p:ph sz="half" idx="1"/>
          </p:nvPr>
        </p:nvPicPr>
        <p:blipFill>
          <a:blip r:embed="rId3"/>
          <a:stretch>
            <a:fillRect/>
          </a:stretch>
        </p:blipFill>
        <p:spPr>
          <a:xfrm>
            <a:off x="1139100" y="4084349"/>
            <a:ext cx="3507534" cy="2336801"/>
          </a:xfrm>
          <a:prstGeom prst="rect">
            <a:avLst/>
          </a:prstGeom>
        </p:spPr>
      </p:pic>
      <p:sp>
        <p:nvSpPr>
          <p:cNvPr id="2" name="Otsikko 1"/>
          <p:cNvSpPr>
            <a:spLocks noGrp="1"/>
          </p:cNvSpPr>
          <p:nvPr>
            <p:ph type="title"/>
          </p:nvPr>
        </p:nvSpPr>
        <p:spPr>
          <a:xfrm>
            <a:off x="1676400" y="165435"/>
            <a:ext cx="10515600" cy="772795"/>
          </a:xfrm>
        </p:spPr>
        <p:txBody>
          <a:bodyPr>
            <a:normAutofit fontScale="90000"/>
          </a:bodyPr>
          <a:lstStyle/>
          <a:p>
            <a:br>
              <a:rPr lang="fi-FI" b="1" dirty="0"/>
            </a:br>
            <a:r>
              <a:rPr lang="fi-FI" b="1" dirty="0"/>
              <a:t>MARIHUANA (yleisimmin käytetty)</a:t>
            </a:r>
            <a:endParaRPr lang="fi-FI" dirty="0"/>
          </a:p>
        </p:txBody>
      </p:sp>
      <p:pic>
        <p:nvPicPr>
          <p:cNvPr id="9" name="Picture 2" descr="Aiheeseen liittyvä ku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7008" y="4051473"/>
            <a:ext cx="2316792" cy="2369677"/>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Lst>
        </p:spPr>
      </p:pic>
      <p:sp>
        <p:nvSpPr>
          <p:cNvPr id="11" name="Suorakulmio 10"/>
          <p:cNvSpPr/>
          <p:nvPr/>
        </p:nvSpPr>
        <p:spPr>
          <a:xfrm>
            <a:off x="922956" y="1049351"/>
            <a:ext cx="11049802" cy="2923877"/>
          </a:xfrm>
          <a:prstGeom prst="rect">
            <a:avLst/>
          </a:prstGeom>
        </p:spPr>
        <p:txBody>
          <a:bodyPr wrap="square">
            <a:spAutoFit/>
          </a:bodyPr>
          <a:lstStyle/>
          <a:p>
            <a:pPr marL="457200" indent="-457200">
              <a:buFont typeface="Arial" panose="020B0604020202020204" pitchFamily="34" charset="0"/>
              <a:buChar char="•"/>
            </a:pPr>
            <a:r>
              <a:rPr lang="fi-FI" sz="2400" dirty="0"/>
              <a:t>Pilkotuista lehdistä, kukinnoista ja varresta saatava rouhe</a:t>
            </a:r>
          </a:p>
          <a:p>
            <a:pPr marL="457200" indent="-457200">
              <a:buFont typeface="Arial" panose="020B0604020202020204" pitchFamily="34" charset="0"/>
              <a:buChar char="•"/>
            </a:pPr>
            <a:r>
              <a:rPr lang="fi-FI" sz="2400" dirty="0"/>
              <a:t>väri vihreästä harmaaseen ja ruskeaan (riippuen kuivaustekniikasta)</a:t>
            </a:r>
          </a:p>
          <a:p>
            <a:pPr marL="457200" indent="-457200">
              <a:buFont typeface="Arial" panose="020B0604020202020204" pitchFamily="34" charset="0"/>
              <a:buChar char="•"/>
            </a:pPr>
            <a:r>
              <a:rPr lang="fi-FI" sz="2400" dirty="0"/>
              <a:t>käyttö yleensä inhaloiden: marisätkä (</a:t>
            </a:r>
            <a:r>
              <a:rPr lang="fi-FI" sz="2400" dirty="0" err="1"/>
              <a:t>jointti</a:t>
            </a:r>
            <a:r>
              <a:rPr lang="fi-FI" sz="2400" dirty="0"/>
              <a:t>), vesipiippu (</a:t>
            </a:r>
            <a:r>
              <a:rPr lang="fi-FI" sz="2400" dirty="0" err="1"/>
              <a:t>bongi</a:t>
            </a:r>
            <a:r>
              <a:rPr lang="fi-FI" sz="2400" dirty="0"/>
              <a:t>), piiput,</a:t>
            </a:r>
          </a:p>
          <a:p>
            <a:r>
              <a:rPr lang="fi-FI" sz="2400" dirty="0"/>
              <a:t>       itse tehdyt ”viritelmät”</a:t>
            </a:r>
          </a:p>
          <a:p>
            <a:pPr marL="457200" indent="-457200">
              <a:buFont typeface="Arial" panose="020B0604020202020204" pitchFamily="34" charset="0"/>
              <a:buChar char="•"/>
            </a:pPr>
            <a:r>
              <a:rPr lang="fi-FI" sz="2400" dirty="0"/>
              <a:t>tupakkaa sekoitetaan usein kannabisrouheen sekaan  palamisen helpottamiseksi</a:t>
            </a:r>
          </a:p>
          <a:p>
            <a:pPr marL="457200" indent="-457200">
              <a:buFont typeface="Arial" panose="020B0604020202020204" pitchFamily="34" charset="0"/>
              <a:buChar char="•"/>
            </a:pPr>
            <a:r>
              <a:rPr lang="fi-FI" sz="2400" dirty="0"/>
              <a:t>voidaan lisätä myös ruokaan tai leivonnaisiin (rasvaliukoinen)</a:t>
            </a:r>
          </a:p>
          <a:p>
            <a:pPr marL="457200" indent="-457200">
              <a:buFont typeface="Arial" panose="020B0604020202020204" pitchFamily="34" charset="0"/>
              <a:buChar char="•"/>
            </a:pPr>
            <a:r>
              <a:rPr lang="fi-FI" sz="2400" dirty="0"/>
              <a:t>imelä tuoksu                            </a:t>
            </a:r>
          </a:p>
          <a:p>
            <a:r>
              <a:rPr lang="fi-FI" sz="1600" dirty="0">
                <a:solidFill>
                  <a:srgbClr val="FF0000"/>
                </a:solidFill>
              </a:rPr>
              <a:t>                                                                                                                                                                             vrt. tavallinen sätkätupakka</a:t>
            </a:r>
          </a:p>
        </p:txBody>
      </p:sp>
      <p:pic>
        <p:nvPicPr>
          <p:cNvPr id="1032" name="Picture 8" descr="Kuvahaun tulos haulle marijua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777" y="4084348"/>
            <a:ext cx="3871319" cy="2286171"/>
          </a:xfrm>
          <a:prstGeom prst="rect">
            <a:avLst/>
          </a:prstGeom>
          <a:noFill/>
          <a:extLst>
            <a:ext uri="{909E8E84-426E-40DD-AFC4-6F175D3DCCD1}">
              <a14:hiddenFill xmlns:a14="http://schemas.microsoft.com/office/drawing/2010/main">
                <a:solidFill>
                  <a:srgbClr val="FFFFFF"/>
                </a:solidFill>
              </a14:hiddenFill>
            </a:ext>
          </a:extLst>
        </p:spPr>
      </p:pic>
      <p:sp>
        <p:nvSpPr>
          <p:cNvPr id="8" name="4-sakarainen tähti 7"/>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188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b="1"/>
              <a:t>HASIS JA HASISÖLJY</a:t>
            </a:r>
          </a:p>
        </p:txBody>
      </p:sp>
      <p:sp>
        <p:nvSpPr>
          <p:cNvPr id="3" name="Sisällön paikkamerkki 2"/>
          <p:cNvSpPr>
            <a:spLocks noGrp="1"/>
          </p:cNvSpPr>
          <p:nvPr>
            <p:ph idx="1"/>
          </p:nvPr>
        </p:nvSpPr>
        <p:spPr>
          <a:xfrm>
            <a:off x="838200" y="1687513"/>
            <a:ext cx="7622628" cy="2252389"/>
          </a:xfrm>
        </p:spPr>
        <p:txBody>
          <a:bodyPr>
            <a:normAutofit/>
          </a:bodyPr>
          <a:lstStyle/>
          <a:p>
            <a:pPr marL="0" lvl="0" indent="0">
              <a:spcBef>
                <a:spcPct val="20000"/>
              </a:spcBef>
              <a:buNone/>
            </a:pPr>
            <a:r>
              <a:rPr lang="fi-FI" sz="2400" b="1" dirty="0">
                <a:solidFill>
                  <a:prstClr val="black"/>
                </a:solidFill>
              </a:rPr>
              <a:t>HASIS </a:t>
            </a:r>
          </a:p>
          <a:p>
            <a:pPr marL="285750" indent="-285750">
              <a:spcBef>
                <a:spcPct val="20000"/>
              </a:spcBef>
            </a:pPr>
            <a:r>
              <a:rPr lang="fi-FI" sz="2400" dirty="0">
                <a:solidFill>
                  <a:prstClr val="black"/>
                </a:solidFill>
              </a:rPr>
              <a:t>Koostuu kannabiskasvin kuivatusta pihkasta ja kukintopuristeesta</a:t>
            </a:r>
          </a:p>
          <a:p>
            <a:pPr marL="285750" indent="-285750">
              <a:spcBef>
                <a:spcPct val="20000"/>
              </a:spcBef>
            </a:pPr>
            <a:r>
              <a:rPr lang="fi-FI" sz="2400" dirty="0">
                <a:solidFill>
                  <a:prstClr val="black"/>
                </a:solidFill>
              </a:rPr>
              <a:t>Käyttö yleensä inhaloiden; tupakan seassa sätkänä, useammin piipussa tai vesipiipussa</a:t>
            </a:r>
          </a:p>
          <a:p>
            <a:endParaRPr lang="fi-FI" sz="2400" dirty="0"/>
          </a:p>
        </p:txBody>
      </p:sp>
      <p:sp>
        <p:nvSpPr>
          <p:cNvPr id="4" name="Suorakulmio 3"/>
          <p:cNvSpPr/>
          <p:nvPr/>
        </p:nvSpPr>
        <p:spPr>
          <a:xfrm>
            <a:off x="838200" y="3984295"/>
            <a:ext cx="7798675" cy="1791260"/>
          </a:xfrm>
          <a:prstGeom prst="rect">
            <a:avLst/>
          </a:prstGeom>
        </p:spPr>
        <p:txBody>
          <a:bodyPr wrap="square" anchor="ctr">
            <a:spAutoFit/>
          </a:bodyPr>
          <a:lstStyle/>
          <a:p>
            <a:pPr lvl="0">
              <a:spcBef>
                <a:spcPct val="20000"/>
              </a:spcBef>
            </a:pPr>
            <a:r>
              <a:rPr lang="fi-FI" sz="2400" b="1" dirty="0">
                <a:solidFill>
                  <a:prstClr val="black"/>
                </a:solidFill>
              </a:rPr>
              <a:t>HASISÖLJY</a:t>
            </a:r>
          </a:p>
          <a:p>
            <a:pPr marL="285750" indent="-285750">
              <a:spcBef>
                <a:spcPct val="20000"/>
              </a:spcBef>
              <a:buFont typeface="Arial" panose="020B0604020202020204" pitchFamily="34" charset="0"/>
              <a:buChar char="•"/>
            </a:pPr>
            <a:r>
              <a:rPr lang="fi-FI" sz="2400" dirty="0">
                <a:solidFill>
                  <a:prstClr val="black"/>
                </a:solidFill>
              </a:rPr>
              <a:t>Suomessa erittäin harvinaista</a:t>
            </a:r>
          </a:p>
          <a:p>
            <a:pPr marL="285750" indent="-285750">
              <a:spcBef>
                <a:spcPct val="20000"/>
              </a:spcBef>
              <a:buFont typeface="Arial" panose="020B0604020202020204" pitchFamily="34" charset="0"/>
              <a:buChar char="•"/>
            </a:pPr>
            <a:r>
              <a:rPr lang="fi-FI" sz="2400" dirty="0">
                <a:solidFill>
                  <a:prstClr val="black"/>
                </a:solidFill>
              </a:rPr>
              <a:t>Käyttötapa: tiputetaan tippa tupakkaan tai piippuun </a:t>
            </a:r>
          </a:p>
          <a:p>
            <a:pPr>
              <a:spcBef>
                <a:spcPct val="20000"/>
              </a:spcBef>
            </a:pPr>
            <a:r>
              <a:rPr lang="fi-FI" sz="2400" dirty="0">
                <a:solidFill>
                  <a:prstClr val="black"/>
                </a:solidFill>
              </a:rPr>
              <a:t> tai kuumennetaan öljyä ja siitä tulevaa höyryä inhaloidaan</a:t>
            </a:r>
          </a:p>
        </p:txBody>
      </p:sp>
      <p:pic>
        <p:nvPicPr>
          <p:cNvPr id="5" name="Picture 2" descr="Kuvahaun tulos haulle ha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828" y="1899460"/>
            <a:ext cx="3085991" cy="164586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marijuanadictionary.com/wp-content/uploads/2017/08/Cannabis-oil-300x1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827" y="4226293"/>
            <a:ext cx="3085991" cy="199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58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p:cNvSpPr>
            <a:spLocks noGrp="1"/>
          </p:cNvSpPr>
          <p:nvPr>
            <p:ph sz="half" idx="2"/>
          </p:nvPr>
        </p:nvSpPr>
        <p:spPr>
          <a:xfrm>
            <a:off x="788276" y="462456"/>
            <a:ext cx="10689021" cy="6169572"/>
          </a:xfrm>
        </p:spPr>
        <p:txBody>
          <a:bodyPr vert="horz" lIns="91440" tIns="45720" rIns="91440" bIns="45720" rtlCol="0" anchor="t">
            <a:noAutofit/>
          </a:bodyPr>
          <a:lstStyle/>
          <a:p>
            <a:pPr marL="0" indent="0">
              <a:buNone/>
            </a:pPr>
            <a:endParaRPr lang="fi-FI" sz="4000" b="1" dirty="0">
              <a:latin typeface="+mj-lt"/>
            </a:endParaRPr>
          </a:p>
          <a:p>
            <a:pPr marL="0" indent="0">
              <a:buNone/>
            </a:pPr>
            <a:r>
              <a:rPr lang="fi-FI" sz="4000" b="1" dirty="0">
                <a:latin typeface="+mj-lt"/>
              </a:rPr>
              <a:t> 	LÄÄKEKÄYTTÖ</a:t>
            </a:r>
          </a:p>
          <a:p>
            <a:r>
              <a:rPr lang="fi-FI" sz="2400" dirty="0"/>
              <a:t>Itse kasvatettu tai katukaupasta ostettu kannabis ei ole sama kuin lääkekannabis.</a:t>
            </a:r>
          </a:p>
          <a:p>
            <a:r>
              <a:rPr lang="fi-FI" sz="2400" dirty="0"/>
              <a:t>Lääkekannabiksessa päihdyttävä ainesosa (THC) on minimissään. Se on muokattu lievittämään kipua, eli </a:t>
            </a:r>
            <a:r>
              <a:rPr lang="fi-FI" sz="2400" dirty="0" err="1"/>
              <a:t>CBD:tä</a:t>
            </a:r>
            <a:r>
              <a:rPr lang="fi-FI" sz="2400" dirty="0"/>
              <a:t> on mahdollisimman paljon.</a:t>
            </a:r>
          </a:p>
          <a:p>
            <a:r>
              <a:rPr lang="fi-FI" sz="2400" dirty="0"/>
              <a:t>Lääkekannabisvalmisteen käyttö aloitetaan vasta mikäli muut hoitomuodot osoittautuvat tehottomaksi.</a:t>
            </a:r>
          </a:p>
          <a:p>
            <a:r>
              <a:rPr lang="fi-FI" sz="2400" dirty="0"/>
              <a:t>Kannabiksen ainesosien on todettu vaikuttavan hyödyllisesti muun muassa MS -taudin hoidossa sekä pitkittyneissä kiputiloissa (esim. syöpä). </a:t>
            </a:r>
          </a:p>
          <a:p>
            <a:r>
              <a:rPr lang="fi-FI" sz="2400" dirty="0"/>
              <a:t>Suomessa kannabishoidon piirissä on muutama sata potilasta. Lääkekannabis voi olla suusuihkeina, kapseleina, rouheina tai silmätippoina. </a:t>
            </a:r>
          </a:p>
          <a:p>
            <a:r>
              <a:rPr lang="fi-FI" sz="2400" dirty="0"/>
              <a:t>Lääkärin valvonnassa, lääkärin kirjoittamalla reseptillä.</a:t>
            </a:r>
          </a:p>
        </p:txBody>
      </p:sp>
      <p:sp>
        <p:nvSpPr>
          <p:cNvPr id="5" name="4-sakarainen tähti 4"/>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5589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F21E44-848F-4A3B-A112-FF58F7F7D3E6}"/>
              </a:ext>
            </a:extLst>
          </p:cNvPr>
          <p:cNvSpPr>
            <a:spLocks noGrp="1"/>
          </p:cNvSpPr>
          <p:nvPr>
            <p:ph type="title"/>
          </p:nvPr>
        </p:nvSpPr>
        <p:spPr>
          <a:xfrm>
            <a:off x="1258613" y="344104"/>
            <a:ext cx="10515600" cy="1325563"/>
          </a:xfrm>
        </p:spPr>
        <p:txBody>
          <a:bodyPr>
            <a:normAutofit/>
          </a:bodyPr>
          <a:lstStyle/>
          <a:p>
            <a:r>
              <a:rPr lang="fi-FI" sz="4000" b="1" dirty="0"/>
              <a:t>KANNABIKSEN FYYSISET VAIKUTUKSET</a:t>
            </a:r>
          </a:p>
        </p:txBody>
      </p:sp>
      <p:sp>
        <p:nvSpPr>
          <p:cNvPr id="3" name="Sisällön paikkamerkki 2">
            <a:extLst>
              <a:ext uri="{FF2B5EF4-FFF2-40B4-BE49-F238E27FC236}">
                <a16:creationId xmlns:a16="http://schemas.microsoft.com/office/drawing/2014/main" id="{1387C679-4F88-422F-979A-24E11D731164}"/>
              </a:ext>
            </a:extLst>
          </p:cNvPr>
          <p:cNvSpPr>
            <a:spLocks noGrp="1"/>
          </p:cNvSpPr>
          <p:nvPr>
            <p:ph idx="1"/>
          </p:nvPr>
        </p:nvSpPr>
        <p:spPr>
          <a:xfrm>
            <a:off x="561975" y="1815662"/>
            <a:ext cx="11325464" cy="4351337"/>
          </a:xfrm>
        </p:spPr>
        <p:txBody>
          <a:bodyPr vert="horz" lIns="91440" tIns="45720" rIns="91440" bIns="45720" rtlCol="0" anchor="t">
            <a:normAutofit fontScale="85000" lnSpcReduction="20000"/>
          </a:bodyPr>
          <a:lstStyle/>
          <a:p>
            <a:r>
              <a:rPr lang="fi-FI" dirty="0"/>
              <a:t>RIIPPUVAT SIITÄ, MILLAISESSA MIELENTILASSA JA SEURASSA SITÄ KÄYTETÄÄN</a:t>
            </a:r>
          </a:p>
          <a:p>
            <a:r>
              <a:rPr lang="fi-FI" dirty="0"/>
              <a:t>ENSIKERTALAISELLA ERILAISTA KUIN PITKÄÄN KÄYTTÄNEILLÄ  (TOLERANSSI KASVAA)</a:t>
            </a:r>
            <a:endParaRPr lang="fi-FI" dirty="0">
              <a:cs typeface="Calibri"/>
            </a:endParaRPr>
          </a:p>
          <a:p>
            <a:endParaRPr lang="fi-FI" dirty="0"/>
          </a:p>
          <a:p>
            <a:r>
              <a:rPr lang="fi-FI" dirty="0"/>
              <a:t>poltettaessa alkaa vaikuttamaan muutamassa minuutissa</a:t>
            </a:r>
            <a:endParaRPr lang="fi-FI" dirty="0">
              <a:cs typeface="Calibri"/>
            </a:endParaRPr>
          </a:p>
          <a:p>
            <a:r>
              <a:rPr lang="fi-FI" dirty="0"/>
              <a:t>vaikutus kestää joitakin tunteja</a:t>
            </a:r>
            <a:endParaRPr lang="fi-FI" dirty="0">
              <a:cs typeface="Calibri"/>
            </a:endParaRPr>
          </a:p>
          <a:p>
            <a:r>
              <a:rPr lang="fi-FI" dirty="0">
                <a:cs typeface="Calibri"/>
              </a:rPr>
              <a:t>vaikuttaa aivoihin ja keskushermostoon</a:t>
            </a:r>
            <a:endParaRPr lang="fi-FI" dirty="0"/>
          </a:p>
          <a:p>
            <a:r>
              <a:rPr lang="fi-FI" dirty="0"/>
              <a:t>pulssi kiihtyy</a:t>
            </a:r>
            <a:endParaRPr lang="fi-FI" dirty="0">
              <a:cs typeface="Calibri"/>
            </a:endParaRPr>
          </a:p>
          <a:p>
            <a:r>
              <a:rPr lang="fi-FI" dirty="0"/>
              <a:t>silmät verestävät</a:t>
            </a:r>
          </a:p>
          <a:p>
            <a:r>
              <a:rPr lang="fi-FI" dirty="0">
                <a:cs typeface="Calibri"/>
              </a:rPr>
              <a:t>nälän tunne, makean himo lisääntyy</a:t>
            </a:r>
          </a:p>
          <a:p>
            <a:r>
              <a:rPr lang="fi-FI" dirty="0"/>
              <a:t>verenpaine kohoaa</a:t>
            </a:r>
            <a:endParaRPr lang="fi-FI" dirty="0">
              <a:cs typeface="Calibri"/>
            </a:endParaRPr>
          </a:p>
          <a:p>
            <a:r>
              <a:rPr lang="fi-FI" dirty="0">
                <a:cs typeface="Calibri"/>
              </a:rPr>
              <a:t>varastoituu kehon rasvaan ja katoaa sieltä noin kuukauden kuluessa</a:t>
            </a:r>
          </a:p>
          <a:p>
            <a:pPr marL="0" indent="0">
              <a:buNone/>
            </a:pPr>
            <a:endParaRPr lang="fi-FI" dirty="0"/>
          </a:p>
          <a:p>
            <a:pPr marL="0" indent="0">
              <a:buNone/>
            </a:pPr>
            <a:endParaRPr lang="fi-FI" dirty="0">
              <a:cs typeface="Calibri"/>
            </a:endParaRPr>
          </a:p>
        </p:txBody>
      </p:sp>
      <p:sp>
        <p:nvSpPr>
          <p:cNvPr id="5" name="4-sakarainen tähti 4"/>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1274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CBB414-5248-4F77-B362-E9BDA6B91C7A}"/>
              </a:ext>
            </a:extLst>
          </p:cNvPr>
          <p:cNvSpPr>
            <a:spLocks noGrp="1"/>
          </p:cNvSpPr>
          <p:nvPr>
            <p:ph type="title"/>
          </p:nvPr>
        </p:nvSpPr>
        <p:spPr>
          <a:xfrm>
            <a:off x="838200" y="333594"/>
            <a:ext cx="10515600" cy="1325563"/>
          </a:xfrm>
        </p:spPr>
        <p:txBody>
          <a:bodyPr>
            <a:normAutofit/>
          </a:bodyPr>
          <a:lstStyle/>
          <a:p>
            <a:r>
              <a:rPr lang="fi-FI" dirty="0"/>
              <a:t>	KANNABIKSEN KÄYTTÄJÄT TOIVOVAT 	SAAVANSA AINEESTA</a:t>
            </a:r>
          </a:p>
        </p:txBody>
      </p:sp>
      <p:sp>
        <p:nvSpPr>
          <p:cNvPr id="3" name="Sisällön paikkamerkki 2">
            <a:extLst>
              <a:ext uri="{FF2B5EF4-FFF2-40B4-BE49-F238E27FC236}">
                <a16:creationId xmlns:a16="http://schemas.microsoft.com/office/drawing/2014/main" id="{C45F9DC6-997C-4A9E-93B9-4C4BD749EBAF}"/>
              </a:ext>
            </a:extLst>
          </p:cNvPr>
          <p:cNvSpPr>
            <a:spLocks noGrp="1"/>
          </p:cNvSpPr>
          <p:nvPr>
            <p:ph idx="1"/>
          </p:nvPr>
        </p:nvSpPr>
        <p:spPr/>
        <p:txBody>
          <a:bodyPr vert="horz" lIns="91440" tIns="45720" rIns="91440" bIns="45720" rtlCol="0" anchor="t">
            <a:normAutofit/>
          </a:bodyPr>
          <a:lstStyle/>
          <a:p>
            <a:r>
              <a:rPr lang="fi-FI" dirty="0"/>
              <a:t>mielihyvää</a:t>
            </a:r>
          </a:p>
          <a:p>
            <a:r>
              <a:rPr lang="fi-FI" dirty="0"/>
              <a:t>päihtymystä</a:t>
            </a:r>
            <a:endParaRPr lang="en-US" dirty="0"/>
          </a:p>
          <a:p>
            <a:pPr marL="0" indent="0">
              <a:buNone/>
            </a:pPr>
            <a:r>
              <a:rPr lang="fi-FI" dirty="0"/>
              <a:t>    - rentoutumista</a:t>
            </a:r>
            <a:endParaRPr lang="fi-FI" dirty="0">
              <a:cs typeface="Calibri"/>
            </a:endParaRPr>
          </a:p>
          <a:p>
            <a:pPr marL="0" indent="0">
              <a:buNone/>
            </a:pPr>
            <a:r>
              <a:rPr lang="fi-FI" dirty="0"/>
              <a:t>    - puheliaisuutta</a:t>
            </a:r>
            <a:endParaRPr lang="en-US" dirty="0"/>
          </a:p>
          <a:p>
            <a:pPr marL="0" indent="0">
              <a:buNone/>
            </a:pPr>
            <a:r>
              <a:rPr lang="fi-FI" dirty="0"/>
              <a:t>    - estojen katoamista tai vähentymistä</a:t>
            </a:r>
            <a:endParaRPr lang="en-US" dirty="0"/>
          </a:p>
          <a:p>
            <a:pPr marL="0" indent="0">
              <a:buNone/>
            </a:pPr>
            <a:r>
              <a:rPr lang="fi-FI" dirty="0"/>
              <a:t>    - ajan tajun katoamista</a:t>
            </a:r>
            <a:endParaRPr lang="en-US" dirty="0">
              <a:cs typeface="Calibri"/>
            </a:endParaRPr>
          </a:p>
          <a:p>
            <a:pPr marL="0" indent="0">
              <a:buNone/>
            </a:pPr>
            <a:r>
              <a:rPr lang="fi-FI" dirty="0"/>
              <a:t>    - lieviä aistiharhoja  </a:t>
            </a:r>
            <a:endParaRPr lang="fi-FI" dirty="0">
              <a:cs typeface="Calibri"/>
            </a:endParaRPr>
          </a:p>
        </p:txBody>
      </p:sp>
      <p:sp>
        <p:nvSpPr>
          <p:cNvPr id="5" name="4-sakarainen tähti 4"/>
          <p:cNvSpPr/>
          <p:nvPr/>
        </p:nvSpPr>
        <p:spPr>
          <a:xfrm>
            <a:off x="347472" y="301752"/>
            <a:ext cx="246888" cy="30175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2078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b8ff1f7-c257-4f3a-aa26-fb6e849c0371">
      <UserInfo>
        <DisplayName>Krogerus Eija</DisplayName>
        <AccountId>24</AccountId>
        <AccountType/>
      </UserInfo>
      <UserInfo>
        <DisplayName>Lauri Eeva</DisplayName>
        <AccountId>14</AccountId>
        <AccountType/>
      </UserInfo>
      <UserInfo>
        <DisplayName>Purhonen Pertti</DisplayName>
        <AccountId>212</AccountId>
        <AccountType/>
      </UserInfo>
      <UserInfo>
        <DisplayName>Karhunen Jutta-Riina</DisplayName>
        <AccountId>200</AccountId>
        <AccountType/>
      </UserInfo>
      <UserInfo>
        <DisplayName>johanna.kallio</DisplayName>
        <AccountId>159</AccountId>
        <AccountType/>
      </UserInfo>
      <UserInfo>
        <DisplayName>lauri.halla</DisplayName>
        <AccountId>230</AccountId>
        <AccountType/>
      </UserInfo>
      <UserInfo>
        <DisplayName>Heikkinen Mari</DisplayName>
        <AccountId>148</AccountId>
        <AccountType/>
      </UserInfo>
      <UserInfo>
        <DisplayName>Rautaparta Marja</DisplayName>
        <AccountId>138</AccountId>
        <AccountType/>
      </UserInfo>
      <UserInfo>
        <DisplayName>Kämäräinen Maarit</DisplayName>
        <AccountId>161</AccountId>
        <AccountType/>
      </UserInfo>
      <UserInfo>
        <DisplayName>Peussa Sari</DisplayName>
        <AccountId>220</AccountId>
        <AccountType/>
      </UserInfo>
      <UserInfo>
        <DisplayName>Karjalainen Jyrki</DisplayName>
        <AccountId>197</AccountId>
        <AccountType/>
      </UserInfo>
      <UserInfo>
        <DisplayName>Pakkanen Anna</DisplayName>
        <AccountId>168</AccountId>
        <AccountType/>
      </UserInfo>
      <UserInfo>
        <DisplayName>Ahlstrand Patrick</DisplayName>
        <AccountId>120</AccountId>
        <AccountType/>
      </UserInfo>
      <UserInfo>
        <DisplayName>Pekari Milena</DisplayName>
        <AccountId>1069</AccountId>
        <AccountType/>
      </UserInfo>
      <UserInfo>
        <DisplayName>Kervinen Antti</DisplayName>
        <AccountId>121</AccountId>
        <AccountType/>
      </UserInfo>
      <UserInfo>
        <DisplayName>Lavonen Riikka</DisplayName>
        <AccountId>1070</AccountId>
        <AccountType/>
      </UserInfo>
      <UserInfo>
        <DisplayName>Päivi Kiuru</DisplayName>
        <AccountId>1063</AccountId>
        <AccountType/>
      </UserInfo>
      <UserInfo>
        <DisplayName>Musikka Eila</DisplayName>
        <AccountId>1071</AccountId>
        <AccountType/>
      </UserInfo>
      <UserInfo>
        <DisplayName>Heikkinen Timo</DisplayName>
        <AccountId>834</AccountId>
        <AccountType/>
      </UserInfo>
      <UserInfo>
        <DisplayName>Paavola Kimmo</DisplayName>
        <AccountId>835</AccountId>
        <AccountType/>
      </UserInfo>
      <UserInfo>
        <DisplayName>Sillah Tiina</DisplayName>
        <AccountId>908</AccountId>
        <AccountType/>
      </UserInfo>
      <UserInfo>
        <DisplayName>Sipponen Leena</DisplayName>
        <AccountId>836</AccountId>
        <AccountType/>
      </UserInfo>
      <UserInfo>
        <DisplayName>Valldén Maaret</DisplayName>
        <AccountId>1072</AccountId>
        <AccountType/>
      </UserInfo>
      <UserInfo>
        <DisplayName>Tossavainen Pertti</DisplayName>
        <AccountId>839</AccountId>
        <AccountType/>
      </UserInfo>
      <UserInfo>
        <DisplayName>Juvonen Juha</DisplayName>
        <AccountId>830</AccountId>
        <AccountType/>
      </UserInfo>
      <UserInfo>
        <DisplayName>Tähtinen Saara</DisplayName>
        <AccountId>903</AccountId>
        <AccountType/>
      </UserInfo>
      <UserInfo>
        <DisplayName>Hamunen Kirsi</DisplayName>
        <AccountId>842</AccountId>
        <AccountType/>
      </UserInfo>
      <UserInfo>
        <DisplayName>Isohanni Jukka</DisplayName>
        <AccountId>841</AccountId>
        <AccountType/>
      </UserInfo>
      <UserInfo>
        <DisplayName>Huovinen Jonna</DisplayName>
        <AccountId>870</AccountId>
        <AccountType/>
      </UserInfo>
      <UserInfo>
        <DisplayName>juha.niemela</DisplayName>
        <AccountId>941</AccountId>
        <AccountType/>
      </UserInfo>
      <UserInfo>
        <DisplayName>jussi.sutinen</DisplayName>
        <AccountId>846</AccountId>
        <AccountType/>
      </UserInfo>
      <UserInfo>
        <DisplayName>Halonen-Malliarakis Niina</DisplayName>
        <AccountId>845</AccountId>
        <AccountType/>
      </UserInfo>
      <UserInfo>
        <DisplayName>Hirvonen Inka</DisplayName>
        <AccountId>863</AccountId>
        <AccountType/>
      </UserInfo>
      <UserInfo>
        <DisplayName>Veskoniemi Mimmi</DisplayName>
        <AccountId>844</AccountId>
        <AccountType/>
      </UserInfo>
      <UserInfo>
        <DisplayName>Alamäki Tarja</DisplayName>
        <AccountId>829</AccountId>
        <AccountType/>
      </UserInfo>
      <UserInfo>
        <DisplayName>Hellman Raisa</DisplayName>
        <AccountId>932</AccountId>
        <AccountType/>
      </UserInfo>
      <UserInfo>
        <DisplayName>Prepula Elisa</DisplayName>
        <AccountId>23</AccountId>
        <AccountType/>
      </UserInfo>
      <UserInfo>
        <DisplayName>Tarkkinen Teija</DisplayName>
        <AccountId>25</AccountId>
        <AccountType/>
      </UserInfo>
      <UserInfo>
        <DisplayName>Revontuli Minna</DisplayName>
        <AccountId>28</AccountId>
        <AccountType/>
      </UserInfo>
      <UserInfo>
        <DisplayName>Blad Aija</DisplayName>
        <AccountId>19</AccountId>
        <AccountType/>
      </UserInfo>
      <UserInfo>
        <DisplayName>Varjonen Vili</DisplayName>
        <AccountId>235</AccountId>
        <AccountType/>
      </UserInfo>
      <UserInfo>
        <DisplayName>Tapiola Annukka Maria</DisplayName>
        <AccountId>234</AccountId>
        <AccountType/>
      </UserInfo>
      <UserInfo>
        <DisplayName>Saarinen Tarja Leena</DisplayName>
        <AccountId>108</AccountId>
        <AccountType/>
      </UserInfo>
      <UserInfo>
        <DisplayName>Autio Rosa</DisplayName>
        <AccountId>567</AccountId>
        <AccountType/>
      </UserInfo>
      <UserInfo>
        <DisplayName>Punnonen Tanja</DisplayName>
        <AccountId>568</AccountId>
        <AccountType/>
      </UserInfo>
      <UserInfo>
        <DisplayName>Haapala Helmi</DisplayName>
        <AccountId>1074</AccountId>
        <AccountType/>
      </UserInfo>
      <UserInfo>
        <DisplayName>Matti Mikkonen</DisplayName>
        <AccountId>1075</AccountId>
        <AccountType/>
      </UserInfo>
      <UserInfo>
        <DisplayName>Ollila Saija</DisplayName>
        <AccountId>80</AccountId>
        <AccountType/>
      </UserInfo>
      <UserInfo>
        <DisplayName>Savola Johanna</DisplayName>
        <AccountId>1078</AccountId>
        <AccountType/>
      </UserInfo>
      <UserInfo>
        <DisplayName>Suonsyrjä Mikko</DisplayName>
        <AccountId>728</AccountId>
        <AccountType/>
      </UserInfo>
      <UserInfo>
        <DisplayName>Carpen Kirsti</DisplayName>
        <AccountId>1008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44F9C08EB033C940B98A1040769674C9" ma:contentTypeVersion="12" ma:contentTypeDescription="Luo uusi asiakirja." ma:contentTypeScope="" ma:versionID="c36eeb213581ae186ed01cb3d66b4bd9">
  <xsd:schema xmlns:xsd="http://www.w3.org/2001/XMLSchema" xmlns:xs="http://www.w3.org/2001/XMLSchema" xmlns:p="http://schemas.microsoft.com/office/2006/metadata/properties" xmlns:ns2="e3fd9c60-ad1c-439f-a477-29c31eb959e8" xmlns:ns3="1b8ff1f7-c257-4f3a-aa26-fb6e849c0371" targetNamespace="http://schemas.microsoft.com/office/2006/metadata/properties" ma:root="true" ma:fieldsID="2319c38adc3642df6a116317dbc46e80" ns2:_="" ns3:_="">
    <xsd:import namespace="e3fd9c60-ad1c-439f-a477-29c31eb959e8"/>
    <xsd:import namespace="1b8ff1f7-c257-4f3a-aa26-fb6e849c037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d9c60-ad1c-439f-a477-29c31eb95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8ff1f7-c257-4f3a-aa26-fb6e849c037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612A1A-83B4-4137-B272-5127119F283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16D0D9F-E443-4089-9F00-D3CF5D200A11}">
  <ds:schemaRefs>
    <ds:schemaRef ds:uri="http://schemas.microsoft.com/sharepoint/v3/contenttype/forms"/>
  </ds:schemaRefs>
</ds:datastoreItem>
</file>

<file path=customXml/itemProps3.xml><?xml version="1.0" encoding="utf-8"?>
<ds:datastoreItem xmlns:ds="http://schemas.openxmlformats.org/officeDocument/2006/customXml" ds:itemID="{8EBC95C1-00AB-48D9-AFFE-BA4382E65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d9c60-ad1c-439f-a477-29c31eb959e8"/>
    <ds:schemaRef ds:uri="1b8ff1f7-c257-4f3a-aa26-fb6e849c03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1016</TotalTime>
  <Words>2149</Words>
  <Application>Microsoft Office PowerPoint</Application>
  <PresentationFormat>Laajakuva</PresentationFormat>
  <Paragraphs>295</Paragraphs>
  <Slides>18</Slides>
  <Notes>17</Notes>
  <HiddenSlides>0</HiddenSlides>
  <MMClips>0</MMClips>
  <ScaleCrop>false</ScaleCrop>
  <HeadingPairs>
    <vt:vector size="4" baseType="variant">
      <vt:variant>
        <vt:lpstr>Teema</vt:lpstr>
      </vt:variant>
      <vt:variant>
        <vt:i4>1</vt:i4>
      </vt:variant>
      <vt:variant>
        <vt:lpstr>Dian otsikot</vt:lpstr>
      </vt:variant>
      <vt:variant>
        <vt:i4>18</vt:i4>
      </vt:variant>
    </vt:vector>
  </HeadingPairs>
  <TitlesOfParts>
    <vt:vector size="19" baseType="lpstr">
      <vt:lpstr>Office-teema</vt:lpstr>
      <vt:lpstr>KARTALLA KANNABIKSESTA</vt:lpstr>
      <vt:lpstr>PowerPoint-esitys</vt:lpstr>
      <vt:lpstr>MIKSI PUHUMME KANNABIKSESTA?</vt:lpstr>
      <vt:lpstr> MITÄ KANNABIS ON? </vt:lpstr>
      <vt:lpstr> MARIHUANA (yleisimmin käytetty)</vt:lpstr>
      <vt:lpstr>HASIS JA HASISÖLJY</vt:lpstr>
      <vt:lpstr>PowerPoint-esitys</vt:lpstr>
      <vt:lpstr>KANNABIKSEN FYYSISET VAIKUTUKSET</vt:lpstr>
      <vt:lpstr> KANNABIKSEN KÄYTTÄJÄT TOIVOVAT  SAAVANSA AINEESTA</vt:lpstr>
      <vt:lpstr> KANNABIS VOI AIHEUTTAA</vt:lpstr>
      <vt:lpstr> PITKÄAIKAISEN KÄYTÖN HAITAT</vt:lpstr>
      <vt:lpstr>HUUMAUSAINELAKI (373/2008)</vt:lpstr>
      <vt:lpstr> HUUMAUSAINEMERKINTÄ</vt:lpstr>
      <vt:lpstr>KAHOOT: MITÄ TIEDÄT KANNABIKSESTA?</vt:lpstr>
      <vt:lpstr>TEHTÄVÄ</vt:lpstr>
      <vt:lpstr>KOTITEHTÄVÄ</vt:lpstr>
      <vt:lpstr>LÄHTEET: </vt:lpstr>
      <vt:lpstr>VUOSILUKUJA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KARTALLA KANNABIKSESTA</dc:title>
  <dc:creator>Prepula Elisa</dc:creator>
  <cp:lastModifiedBy>Prepula Elisa</cp:lastModifiedBy>
  <cp:revision>299</cp:revision>
  <cp:lastPrinted>2019-01-04T13:19:30Z</cp:lastPrinted>
  <dcterms:modified xsi:type="dcterms:W3CDTF">2020-11-26T14:27:56Z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0x01010044F9C08EB033C940B98A1040769674C9</vt:lpwstr>
  </property>
</Properties>
</file>